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69" r:id="rId1"/>
  </p:sldMasterIdLst>
  <p:notesMasterIdLst>
    <p:notesMasterId r:id="rId30"/>
  </p:notesMasterIdLst>
  <p:sldIdLst>
    <p:sldId id="256" r:id="rId2"/>
    <p:sldId id="257" r:id="rId3"/>
    <p:sldId id="258" r:id="rId4"/>
    <p:sldId id="259" r:id="rId5"/>
    <p:sldId id="285"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3" r:id="rId2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D60093"/>
    <a:srgbClr val="FF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64877" autoAdjust="0"/>
  </p:normalViewPr>
  <p:slideViewPr>
    <p:cSldViewPr snapToGrid="0">
      <p:cViewPr>
        <p:scale>
          <a:sx n="61" d="100"/>
          <a:sy n="61" d="100"/>
        </p:scale>
        <p:origin x="-1512" y="-677"/>
      </p:cViewPr>
      <p:guideLst>
        <p:guide orient="horz" pos="2160"/>
        <p:guide pos="3840"/>
      </p:guideLst>
    </p:cSldViewPr>
  </p:slideViewPr>
  <p:notesTextViewPr>
    <p:cViewPr>
      <p:scale>
        <a:sx n="1" d="1"/>
        <a:sy n="1" d="1"/>
      </p:scale>
      <p:origin x="0" y="0"/>
    </p:cViewPr>
  </p:notesTextViewPr>
  <p:notesViewPr>
    <p:cSldViewPr snapToGrid="0">
      <p:cViewPr varScale="1">
        <p:scale>
          <a:sx n="70" d="100"/>
          <a:sy n="70" d="100"/>
        </p:scale>
        <p:origin x="324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Entrepreneurial characteristics</a:t>
            </a:r>
            <a:r>
              <a:rPr lang="en-US" baseline="0"/>
              <a:t> of Owners</a:t>
            </a:r>
            <a:endParaRPr lang="en-US"/>
          </a:p>
        </c:rich>
      </c:tx>
      <c:overlay val="0"/>
    </c:title>
    <c:autoTitleDeleted val="0"/>
    <c:plotArea>
      <c:layout/>
      <c:barChart>
        <c:barDir val="col"/>
        <c:grouping val="clustered"/>
        <c:varyColors val="0"/>
        <c:ser>
          <c:idx val="0"/>
          <c:order val="0"/>
          <c:tx>
            <c:strRef>
              <c:f>Sheet1!$B$1</c:f>
              <c:strCache>
                <c:ptCount val="1"/>
                <c:pt idx="0">
                  <c:v>Often display</c:v>
                </c:pt>
              </c:strCache>
            </c:strRef>
          </c:tx>
          <c:invertIfNegative val="0"/>
          <c:cat>
            <c:strRef>
              <c:f>Sheet1!$A$2:$A$10</c:f>
              <c:strCache>
                <c:ptCount val="9"/>
                <c:pt idx="0">
                  <c:v>Dealing with risk &amp; uncertainty</c:v>
                </c:pt>
                <c:pt idx="1">
                  <c:v>Ability to see opportunities</c:v>
                </c:pt>
                <c:pt idx="2">
                  <c:v>Business knowledge</c:v>
                </c:pt>
                <c:pt idx="3">
                  <c:v>Social confidence</c:v>
                </c:pt>
                <c:pt idx="4">
                  <c:v>Judgment &amp; insight</c:v>
                </c:pt>
                <c:pt idx="5">
                  <c:v>Creativity &amp; vision</c:v>
                </c:pt>
                <c:pt idx="6">
                  <c:v>Legal intelligence</c:v>
                </c:pt>
                <c:pt idx="7">
                  <c:v>Rapport with clients</c:v>
                </c:pt>
                <c:pt idx="8">
                  <c:v>Strong leader</c:v>
                </c:pt>
              </c:strCache>
            </c:strRef>
          </c:cat>
          <c:val>
            <c:numRef>
              <c:f>Sheet1!$B$2:$B$10</c:f>
              <c:numCache>
                <c:formatCode>General</c:formatCode>
                <c:ptCount val="9"/>
                <c:pt idx="0">
                  <c:v>17</c:v>
                </c:pt>
                <c:pt idx="1">
                  <c:v>18</c:v>
                </c:pt>
                <c:pt idx="2">
                  <c:v>19</c:v>
                </c:pt>
                <c:pt idx="3">
                  <c:v>23</c:v>
                </c:pt>
                <c:pt idx="4">
                  <c:v>14</c:v>
                </c:pt>
                <c:pt idx="5">
                  <c:v>12</c:v>
                </c:pt>
                <c:pt idx="6">
                  <c:v>20</c:v>
                </c:pt>
                <c:pt idx="7">
                  <c:v>25</c:v>
                </c:pt>
                <c:pt idx="8">
                  <c:v>18</c:v>
                </c:pt>
              </c:numCache>
            </c:numRef>
          </c:val>
        </c:ser>
        <c:ser>
          <c:idx val="1"/>
          <c:order val="1"/>
          <c:tx>
            <c:strRef>
              <c:f>Sheet1!$C$1</c:f>
              <c:strCache>
                <c:ptCount val="1"/>
                <c:pt idx="0">
                  <c:v>Sometimes display</c:v>
                </c:pt>
              </c:strCache>
            </c:strRef>
          </c:tx>
          <c:invertIfNegative val="0"/>
          <c:cat>
            <c:strRef>
              <c:f>Sheet1!$A$2:$A$10</c:f>
              <c:strCache>
                <c:ptCount val="9"/>
                <c:pt idx="0">
                  <c:v>Dealing with risk &amp; uncertainty</c:v>
                </c:pt>
                <c:pt idx="1">
                  <c:v>Ability to see opportunities</c:v>
                </c:pt>
                <c:pt idx="2">
                  <c:v>Business knowledge</c:v>
                </c:pt>
                <c:pt idx="3">
                  <c:v>Social confidence</c:v>
                </c:pt>
                <c:pt idx="4">
                  <c:v>Judgment &amp; insight</c:v>
                </c:pt>
                <c:pt idx="5">
                  <c:v>Creativity &amp; vision</c:v>
                </c:pt>
                <c:pt idx="6">
                  <c:v>Legal intelligence</c:v>
                </c:pt>
                <c:pt idx="7">
                  <c:v>Rapport with clients</c:v>
                </c:pt>
                <c:pt idx="8">
                  <c:v>Strong leader</c:v>
                </c:pt>
              </c:strCache>
            </c:strRef>
          </c:cat>
          <c:val>
            <c:numRef>
              <c:f>Sheet1!$C$2:$C$10</c:f>
              <c:numCache>
                <c:formatCode>General</c:formatCode>
                <c:ptCount val="9"/>
                <c:pt idx="0">
                  <c:v>10</c:v>
                </c:pt>
                <c:pt idx="1">
                  <c:v>10</c:v>
                </c:pt>
                <c:pt idx="2">
                  <c:v>8</c:v>
                </c:pt>
                <c:pt idx="3">
                  <c:v>4</c:v>
                </c:pt>
                <c:pt idx="4">
                  <c:v>14</c:v>
                </c:pt>
                <c:pt idx="5">
                  <c:v>14</c:v>
                </c:pt>
                <c:pt idx="6">
                  <c:v>8</c:v>
                </c:pt>
                <c:pt idx="7">
                  <c:v>3</c:v>
                </c:pt>
                <c:pt idx="8">
                  <c:v>8</c:v>
                </c:pt>
              </c:numCache>
            </c:numRef>
          </c:val>
        </c:ser>
        <c:ser>
          <c:idx val="2"/>
          <c:order val="2"/>
          <c:tx>
            <c:strRef>
              <c:f>Sheet1!$D$1</c:f>
              <c:strCache>
                <c:ptCount val="1"/>
                <c:pt idx="0">
                  <c:v>Never display</c:v>
                </c:pt>
              </c:strCache>
            </c:strRef>
          </c:tx>
          <c:invertIfNegative val="0"/>
          <c:cat>
            <c:strRef>
              <c:f>Sheet1!$A$2:$A$10</c:f>
              <c:strCache>
                <c:ptCount val="9"/>
                <c:pt idx="0">
                  <c:v>Dealing with risk &amp; uncertainty</c:v>
                </c:pt>
                <c:pt idx="1">
                  <c:v>Ability to see opportunities</c:v>
                </c:pt>
                <c:pt idx="2">
                  <c:v>Business knowledge</c:v>
                </c:pt>
                <c:pt idx="3">
                  <c:v>Social confidence</c:v>
                </c:pt>
                <c:pt idx="4">
                  <c:v>Judgment &amp; insight</c:v>
                </c:pt>
                <c:pt idx="5">
                  <c:v>Creativity &amp; vision</c:v>
                </c:pt>
                <c:pt idx="6">
                  <c:v>Legal intelligence</c:v>
                </c:pt>
                <c:pt idx="7">
                  <c:v>Rapport with clients</c:v>
                </c:pt>
                <c:pt idx="8">
                  <c:v>Strong leader</c:v>
                </c:pt>
              </c:strCache>
            </c:strRef>
          </c:cat>
          <c:val>
            <c:numRef>
              <c:f>Sheet1!$D$2:$D$10</c:f>
              <c:numCache>
                <c:formatCode>General</c:formatCode>
                <c:ptCount val="9"/>
                <c:pt idx="0">
                  <c:v>3</c:v>
                </c:pt>
                <c:pt idx="1">
                  <c:v>2</c:v>
                </c:pt>
                <c:pt idx="2">
                  <c:v>3</c:v>
                </c:pt>
                <c:pt idx="3">
                  <c:v>3</c:v>
                </c:pt>
                <c:pt idx="4">
                  <c:v>2</c:v>
                </c:pt>
                <c:pt idx="5">
                  <c:v>4</c:v>
                </c:pt>
                <c:pt idx="6">
                  <c:v>2</c:v>
                </c:pt>
                <c:pt idx="7">
                  <c:v>2</c:v>
                </c:pt>
                <c:pt idx="8">
                  <c:v>4</c:v>
                </c:pt>
              </c:numCache>
            </c:numRef>
          </c:val>
        </c:ser>
        <c:dLbls>
          <c:showLegendKey val="0"/>
          <c:showVal val="0"/>
          <c:showCatName val="0"/>
          <c:showSerName val="0"/>
          <c:showPercent val="0"/>
          <c:showBubbleSize val="0"/>
        </c:dLbls>
        <c:gapWidth val="150"/>
        <c:axId val="77620736"/>
        <c:axId val="77622272"/>
      </c:barChart>
      <c:catAx>
        <c:axId val="77620736"/>
        <c:scaling>
          <c:orientation val="minMax"/>
        </c:scaling>
        <c:delete val="0"/>
        <c:axPos val="b"/>
        <c:numFmt formatCode="General" sourceLinked="0"/>
        <c:majorTickMark val="out"/>
        <c:minorTickMark val="none"/>
        <c:tickLblPos val="nextTo"/>
        <c:crossAx val="77622272"/>
        <c:crosses val="autoZero"/>
        <c:auto val="1"/>
        <c:lblAlgn val="ctr"/>
        <c:lblOffset val="100"/>
        <c:noMultiLvlLbl val="0"/>
      </c:catAx>
      <c:valAx>
        <c:axId val="77622272"/>
        <c:scaling>
          <c:orientation val="minMax"/>
        </c:scaling>
        <c:delete val="0"/>
        <c:axPos val="l"/>
        <c:majorGridlines/>
        <c:numFmt formatCode="General" sourceLinked="1"/>
        <c:majorTickMark val="out"/>
        <c:minorTickMark val="none"/>
        <c:tickLblPos val="nextTo"/>
        <c:crossAx val="77620736"/>
        <c:crosses val="autoZero"/>
        <c:crossBetween val="between"/>
      </c:valAx>
    </c:plotArea>
    <c:legend>
      <c:legendPos val="r"/>
      <c:overlay val="0"/>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F400B5A-02AD-4211-A5F5-0D472A056BC7}" type="datetimeFigureOut">
              <a:rPr lang="en-AU" smtClean="0"/>
              <a:t>3/10/2017</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335A974-2854-44FF-A622-51A2CC9AAD4A}" type="slidenum">
              <a:rPr lang="en-AU" smtClean="0"/>
              <a:t>‹#›</a:t>
            </a:fld>
            <a:endParaRPr lang="en-AU"/>
          </a:p>
        </p:txBody>
      </p:sp>
    </p:spTree>
    <p:extLst>
      <p:ext uri="{BB962C8B-B14F-4D97-AF65-F5344CB8AC3E}">
        <p14:creationId xmlns:p14="http://schemas.microsoft.com/office/powerpoint/2010/main" val="1820397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a:t>
            </a:fld>
            <a:endParaRPr lang="en-AU"/>
          </a:p>
        </p:txBody>
      </p:sp>
    </p:spTree>
    <p:extLst>
      <p:ext uri="{BB962C8B-B14F-4D97-AF65-F5344CB8AC3E}">
        <p14:creationId xmlns:p14="http://schemas.microsoft.com/office/powerpoint/2010/main" val="3915360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10</a:t>
            </a:fld>
            <a:endParaRPr lang="en-AU"/>
          </a:p>
        </p:txBody>
      </p:sp>
    </p:spTree>
    <p:extLst>
      <p:ext uri="{BB962C8B-B14F-4D97-AF65-F5344CB8AC3E}">
        <p14:creationId xmlns:p14="http://schemas.microsoft.com/office/powerpoint/2010/main" val="3183561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335A974-2854-44FF-A622-51A2CC9AAD4A}" type="slidenum">
              <a:rPr lang="en-AU" smtClean="0"/>
              <a:t>11</a:t>
            </a:fld>
            <a:endParaRPr lang="en-AU"/>
          </a:p>
        </p:txBody>
      </p:sp>
    </p:spTree>
    <p:extLst>
      <p:ext uri="{BB962C8B-B14F-4D97-AF65-F5344CB8AC3E}">
        <p14:creationId xmlns:p14="http://schemas.microsoft.com/office/powerpoint/2010/main" val="3909321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12</a:t>
            </a:fld>
            <a:endParaRPr lang="en-AU"/>
          </a:p>
        </p:txBody>
      </p:sp>
    </p:spTree>
    <p:extLst>
      <p:ext uri="{BB962C8B-B14F-4D97-AF65-F5344CB8AC3E}">
        <p14:creationId xmlns:p14="http://schemas.microsoft.com/office/powerpoint/2010/main" val="2530619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13</a:t>
            </a:fld>
            <a:endParaRPr lang="en-AU"/>
          </a:p>
        </p:txBody>
      </p:sp>
    </p:spTree>
    <p:extLst>
      <p:ext uri="{BB962C8B-B14F-4D97-AF65-F5344CB8AC3E}">
        <p14:creationId xmlns:p14="http://schemas.microsoft.com/office/powerpoint/2010/main" val="36081420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14</a:t>
            </a:fld>
            <a:endParaRPr lang="en-AU"/>
          </a:p>
        </p:txBody>
      </p:sp>
    </p:spTree>
    <p:extLst>
      <p:ext uri="{BB962C8B-B14F-4D97-AF65-F5344CB8AC3E}">
        <p14:creationId xmlns:p14="http://schemas.microsoft.com/office/powerpoint/2010/main" val="8759479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15</a:t>
            </a:fld>
            <a:endParaRPr lang="en-AU"/>
          </a:p>
        </p:txBody>
      </p:sp>
    </p:spTree>
    <p:extLst>
      <p:ext uri="{BB962C8B-B14F-4D97-AF65-F5344CB8AC3E}">
        <p14:creationId xmlns:p14="http://schemas.microsoft.com/office/powerpoint/2010/main" val="31674898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16</a:t>
            </a:fld>
            <a:endParaRPr lang="en-AU"/>
          </a:p>
        </p:txBody>
      </p:sp>
    </p:spTree>
    <p:extLst>
      <p:ext uri="{BB962C8B-B14F-4D97-AF65-F5344CB8AC3E}">
        <p14:creationId xmlns:p14="http://schemas.microsoft.com/office/powerpoint/2010/main" val="2674336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17</a:t>
            </a:fld>
            <a:endParaRPr lang="en-AU"/>
          </a:p>
        </p:txBody>
      </p:sp>
    </p:spTree>
    <p:extLst>
      <p:ext uri="{BB962C8B-B14F-4D97-AF65-F5344CB8AC3E}">
        <p14:creationId xmlns:p14="http://schemas.microsoft.com/office/powerpoint/2010/main" val="20310501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335A974-2854-44FF-A622-51A2CC9AAD4A}" type="slidenum">
              <a:rPr lang="en-AU" smtClean="0"/>
              <a:t>18</a:t>
            </a:fld>
            <a:endParaRPr lang="en-AU"/>
          </a:p>
        </p:txBody>
      </p:sp>
    </p:spTree>
    <p:extLst>
      <p:ext uri="{BB962C8B-B14F-4D97-AF65-F5344CB8AC3E}">
        <p14:creationId xmlns:p14="http://schemas.microsoft.com/office/powerpoint/2010/main" val="29896205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19</a:t>
            </a:fld>
            <a:endParaRPr lang="en-AU"/>
          </a:p>
        </p:txBody>
      </p:sp>
    </p:spTree>
    <p:extLst>
      <p:ext uri="{BB962C8B-B14F-4D97-AF65-F5344CB8AC3E}">
        <p14:creationId xmlns:p14="http://schemas.microsoft.com/office/powerpoint/2010/main" val="1054104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a:t>
            </a:fld>
            <a:endParaRPr lang="en-AU"/>
          </a:p>
        </p:txBody>
      </p:sp>
    </p:spTree>
    <p:extLst>
      <p:ext uri="{BB962C8B-B14F-4D97-AF65-F5344CB8AC3E}">
        <p14:creationId xmlns:p14="http://schemas.microsoft.com/office/powerpoint/2010/main" val="127443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20</a:t>
            </a:fld>
            <a:endParaRPr lang="en-AU"/>
          </a:p>
        </p:txBody>
      </p:sp>
    </p:spTree>
    <p:extLst>
      <p:ext uri="{BB962C8B-B14F-4D97-AF65-F5344CB8AC3E}">
        <p14:creationId xmlns:p14="http://schemas.microsoft.com/office/powerpoint/2010/main" val="42793626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21</a:t>
            </a:fld>
            <a:endParaRPr lang="en-AU"/>
          </a:p>
        </p:txBody>
      </p:sp>
    </p:spTree>
    <p:extLst>
      <p:ext uri="{BB962C8B-B14F-4D97-AF65-F5344CB8AC3E}">
        <p14:creationId xmlns:p14="http://schemas.microsoft.com/office/powerpoint/2010/main" val="4370679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22</a:t>
            </a:fld>
            <a:endParaRPr lang="en-AU"/>
          </a:p>
        </p:txBody>
      </p:sp>
    </p:spTree>
    <p:extLst>
      <p:ext uri="{BB962C8B-B14F-4D97-AF65-F5344CB8AC3E}">
        <p14:creationId xmlns:p14="http://schemas.microsoft.com/office/powerpoint/2010/main" val="4133547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23</a:t>
            </a:fld>
            <a:endParaRPr lang="en-AU"/>
          </a:p>
        </p:txBody>
      </p:sp>
    </p:spTree>
    <p:extLst>
      <p:ext uri="{BB962C8B-B14F-4D97-AF65-F5344CB8AC3E}">
        <p14:creationId xmlns:p14="http://schemas.microsoft.com/office/powerpoint/2010/main" val="38179323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24</a:t>
            </a:fld>
            <a:endParaRPr lang="en-AU"/>
          </a:p>
        </p:txBody>
      </p:sp>
    </p:spTree>
    <p:extLst>
      <p:ext uri="{BB962C8B-B14F-4D97-AF65-F5344CB8AC3E}">
        <p14:creationId xmlns:p14="http://schemas.microsoft.com/office/powerpoint/2010/main" val="1847967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25</a:t>
            </a:fld>
            <a:endParaRPr lang="en-AU"/>
          </a:p>
        </p:txBody>
      </p:sp>
    </p:spTree>
    <p:extLst>
      <p:ext uri="{BB962C8B-B14F-4D97-AF65-F5344CB8AC3E}">
        <p14:creationId xmlns:p14="http://schemas.microsoft.com/office/powerpoint/2010/main" val="473957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26</a:t>
            </a:fld>
            <a:endParaRPr lang="en-AU"/>
          </a:p>
        </p:txBody>
      </p:sp>
    </p:spTree>
    <p:extLst>
      <p:ext uri="{BB962C8B-B14F-4D97-AF65-F5344CB8AC3E}">
        <p14:creationId xmlns:p14="http://schemas.microsoft.com/office/powerpoint/2010/main" val="6433625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27</a:t>
            </a:fld>
            <a:endParaRPr lang="en-AU"/>
          </a:p>
        </p:txBody>
      </p:sp>
    </p:spTree>
    <p:extLst>
      <p:ext uri="{BB962C8B-B14F-4D97-AF65-F5344CB8AC3E}">
        <p14:creationId xmlns:p14="http://schemas.microsoft.com/office/powerpoint/2010/main" val="4889536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28</a:t>
            </a:fld>
            <a:endParaRPr lang="en-AU"/>
          </a:p>
        </p:txBody>
      </p:sp>
    </p:spTree>
    <p:extLst>
      <p:ext uri="{BB962C8B-B14F-4D97-AF65-F5344CB8AC3E}">
        <p14:creationId xmlns:p14="http://schemas.microsoft.com/office/powerpoint/2010/main" val="3495287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3</a:t>
            </a:fld>
            <a:endParaRPr lang="en-AU"/>
          </a:p>
        </p:txBody>
      </p:sp>
    </p:spTree>
    <p:extLst>
      <p:ext uri="{BB962C8B-B14F-4D97-AF65-F5344CB8AC3E}">
        <p14:creationId xmlns:p14="http://schemas.microsoft.com/office/powerpoint/2010/main" val="2559186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4</a:t>
            </a:fld>
            <a:endParaRPr lang="en-AU"/>
          </a:p>
        </p:txBody>
      </p:sp>
    </p:spTree>
    <p:extLst>
      <p:ext uri="{BB962C8B-B14F-4D97-AF65-F5344CB8AC3E}">
        <p14:creationId xmlns:p14="http://schemas.microsoft.com/office/powerpoint/2010/main" val="1455072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5</a:t>
            </a:fld>
            <a:endParaRPr lang="en-AU"/>
          </a:p>
        </p:txBody>
      </p:sp>
    </p:spTree>
    <p:extLst>
      <p:ext uri="{BB962C8B-B14F-4D97-AF65-F5344CB8AC3E}">
        <p14:creationId xmlns:p14="http://schemas.microsoft.com/office/powerpoint/2010/main" val="129394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6</a:t>
            </a:fld>
            <a:endParaRPr lang="en-AU"/>
          </a:p>
        </p:txBody>
      </p:sp>
    </p:spTree>
    <p:extLst>
      <p:ext uri="{BB962C8B-B14F-4D97-AF65-F5344CB8AC3E}">
        <p14:creationId xmlns:p14="http://schemas.microsoft.com/office/powerpoint/2010/main" val="317763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A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35A974-2854-44FF-A622-51A2CC9AAD4A}" type="slidenum">
              <a:rPr lang="en-AU" smtClean="0"/>
              <a:t>7</a:t>
            </a:fld>
            <a:endParaRPr lang="en-AU"/>
          </a:p>
        </p:txBody>
      </p:sp>
    </p:spTree>
    <p:extLst>
      <p:ext uri="{BB962C8B-B14F-4D97-AF65-F5344CB8AC3E}">
        <p14:creationId xmlns:p14="http://schemas.microsoft.com/office/powerpoint/2010/main" val="308106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8</a:t>
            </a:fld>
            <a:endParaRPr lang="en-AU"/>
          </a:p>
        </p:txBody>
      </p:sp>
    </p:spTree>
    <p:extLst>
      <p:ext uri="{BB962C8B-B14F-4D97-AF65-F5344CB8AC3E}">
        <p14:creationId xmlns:p14="http://schemas.microsoft.com/office/powerpoint/2010/main" val="2200848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35A974-2854-44FF-A622-51A2CC9AAD4A}" type="slidenum">
              <a:rPr lang="en-AU" smtClean="0"/>
              <a:t>9</a:t>
            </a:fld>
            <a:endParaRPr lang="en-AU"/>
          </a:p>
        </p:txBody>
      </p:sp>
    </p:spTree>
    <p:extLst>
      <p:ext uri="{BB962C8B-B14F-4D97-AF65-F5344CB8AC3E}">
        <p14:creationId xmlns:p14="http://schemas.microsoft.com/office/powerpoint/2010/main" val="1806514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10/3/2017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039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263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918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86662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9860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1156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2133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624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88150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5395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BEF0D-F0BB-DE4B-95CE-6DB70DBA9567}" type="datetimeFigureOut">
              <a:rPr lang="en-US" smtClean="0"/>
              <a:pPr/>
              <a:t>10/3/2017</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610324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google.com.au/url?sa=i&amp;rct=j&amp;q=&amp;esrc=s&amp;source=images&amp;cd=&amp;cad=rja&amp;uact=8&amp;ved=0ahUKEwjZ49mi04zWAhWIKpQKHTuiC7YQjRwIBw&amp;url=http://www.alamy.com/stock-photo-reading-in-king-canute-fashion-benabola-beach-costa-del-sol-spain-2601334.html&amp;psig=AFQjCNGDvwep6HrkiSLtj6u33vBlYv59HQ&amp;ust=1504652916013617"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s://www.google.com.au/url?sa=i&amp;rct=j&amp;q=&amp;esrc=s&amp;source=images&amp;cd=&amp;cad=rja&amp;uact=8&amp;ved=0ahUKEwjWhuWv1IzWAhXMi5QKHXWKAykQjRwIBw&amp;url=https://videohive.net/item/free-and-happy-woman-in-the-sea-at-sunset/10974113&amp;psig=AFQjCNE_-8HjwPVjcRrTRKfa2TC6ws9XCA&amp;ust=1504653217656502" TargetMode="Externa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au/url?sa=i&amp;rct=j&amp;q=&amp;esrc=s&amp;source=images&amp;cd=&amp;cad=rja&amp;uact=8&amp;ved=0ahUKEwjZ_fqz04zWAhXJjJQKHXtTDbEQjRwIBw&amp;url=http://www.panoramio.com/photo/11616712&amp;psig=AFQjCNFR8uV9llpVi2JDRi7MkWsDDCDbdA&amp;ust=150465300438280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Successful country law firm owners</a:t>
            </a:r>
            <a:endParaRPr lang="en-AU" dirty="0"/>
          </a:p>
        </p:txBody>
      </p:sp>
      <p:sp>
        <p:nvSpPr>
          <p:cNvPr id="3" name="Subtitle 2"/>
          <p:cNvSpPr>
            <a:spLocks noGrp="1"/>
          </p:cNvSpPr>
          <p:nvPr>
            <p:ph type="subTitle" idx="1"/>
          </p:nvPr>
        </p:nvSpPr>
        <p:spPr/>
        <p:txBody>
          <a:bodyPr/>
          <a:lstStyle/>
          <a:p>
            <a:r>
              <a:rPr lang="en-AU" dirty="0" smtClean="0"/>
              <a:t>New South Wales Women Lawyers Association 29 September 2017</a:t>
            </a:r>
            <a:endParaRPr lang="en-AU" dirty="0"/>
          </a:p>
        </p:txBody>
      </p:sp>
    </p:spTree>
    <p:extLst>
      <p:ext uri="{BB962C8B-B14F-4D97-AF65-F5344CB8AC3E}">
        <p14:creationId xmlns:p14="http://schemas.microsoft.com/office/powerpoint/2010/main" val="2080740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925" y="208547"/>
            <a:ext cx="11662611" cy="1572127"/>
          </a:xfrm>
        </p:spPr>
        <p:txBody>
          <a:bodyPr>
            <a:normAutofit/>
          </a:bodyPr>
          <a:lstStyle/>
          <a:p>
            <a:r>
              <a:rPr lang="en-AU" dirty="0" smtClean="0"/>
              <a:t>successful lawyer v successful owner</a:t>
            </a:r>
            <a:endParaRPr lang="en-AU" dirty="0"/>
          </a:p>
        </p:txBody>
      </p:sp>
      <p:sp>
        <p:nvSpPr>
          <p:cNvPr id="3" name="Content Placeholder 2"/>
          <p:cNvSpPr>
            <a:spLocks noGrp="1"/>
          </p:cNvSpPr>
          <p:nvPr>
            <p:ph idx="1"/>
          </p:nvPr>
        </p:nvSpPr>
        <p:spPr>
          <a:xfrm>
            <a:off x="625642" y="1780674"/>
            <a:ext cx="10118559" cy="4876800"/>
          </a:xfrm>
        </p:spPr>
        <p:txBody>
          <a:bodyPr>
            <a:normAutofit fontScale="85000" lnSpcReduction="10000"/>
          </a:bodyPr>
          <a:lstStyle/>
          <a:p>
            <a:pPr algn="just">
              <a:lnSpc>
                <a:spcPct val="107000"/>
              </a:lnSpc>
              <a:spcAft>
                <a:spcPts val="800"/>
              </a:spcAft>
            </a:pPr>
            <a:r>
              <a:rPr lang="en-AU" sz="2400" dirty="0">
                <a:latin typeface="Verdana" panose="020B0604030504040204" pitchFamily="34" charset="0"/>
                <a:ea typeface="Verdana" panose="020B0604030504040204" pitchFamily="34" charset="0"/>
                <a:cs typeface="Times New Roman" panose="02020603050405020304" pitchFamily="18" charset="0"/>
              </a:rPr>
              <a:t>To be a successful </a:t>
            </a:r>
            <a:r>
              <a:rPr lang="en-AU" sz="2400" b="1" dirty="0">
                <a:latin typeface="Verdana" panose="020B0604030504040204" pitchFamily="34" charset="0"/>
                <a:ea typeface="Verdana" panose="020B0604030504040204" pitchFamily="34" charset="0"/>
                <a:cs typeface="Times New Roman" panose="02020603050405020304" pitchFamily="18" charset="0"/>
              </a:rPr>
              <a:t>lawyer</a:t>
            </a:r>
            <a:r>
              <a:rPr lang="en-AU" sz="2400" dirty="0">
                <a:latin typeface="Verdana" panose="020B0604030504040204" pitchFamily="34" charset="0"/>
                <a:ea typeface="Verdana" panose="020B0604030504040204" pitchFamily="34" charset="0"/>
                <a:cs typeface="Times New Roman" panose="02020603050405020304" pitchFamily="18" charset="0"/>
              </a:rPr>
              <a:t> requires:</a:t>
            </a:r>
          </a:p>
          <a:p>
            <a:pPr marL="342900" lvl="0" indent="-342900" algn="just">
              <a:lnSpc>
                <a:spcPct val="107000"/>
              </a:lnSpc>
              <a:spcAft>
                <a:spcPts val="800"/>
              </a:spcAft>
              <a:buFont typeface="Wingdings" panose="05000000000000000000" pitchFamily="2" charset="2"/>
              <a:buChar char=""/>
            </a:pPr>
            <a:r>
              <a:rPr lang="en-AU" sz="2400" dirty="0">
                <a:latin typeface="Verdana" panose="020B0604030504040204" pitchFamily="34" charset="0"/>
                <a:ea typeface="Verdana" panose="020B0604030504040204" pitchFamily="34" charset="0"/>
                <a:cs typeface="Times New Roman" panose="02020603050405020304" pitchFamily="18" charset="0"/>
              </a:rPr>
              <a:t>Attention to </a:t>
            </a:r>
            <a:r>
              <a:rPr lang="en-AU" sz="2400" dirty="0" smtClean="0">
                <a:latin typeface="Verdana" panose="020B0604030504040204" pitchFamily="34" charset="0"/>
                <a:ea typeface="Verdana" panose="020B0604030504040204" pitchFamily="34" charset="0"/>
                <a:cs typeface="Times New Roman" panose="02020603050405020304" pitchFamily="18" charset="0"/>
              </a:rPr>
              <a:t>detail</a:t>
            </a:r>
          </a:p>
          <a:p>
            <a:pPr marL="342900" lvl="0" indent="-342900" algn="just">
              <a:lnSpc>
                <a:spcPct val="107000"/>
              </a:lnSpc>
              <a:spcAft>
                <a:spcPts val="800"/>
              </a:spcAft>
              <a:buFont typeface="Wingdings" panose="05000000000000000000" pitchFamily="2" charset="2"/>
              <a:buChar char=""/>
            </a:pPr>
            <a:r>
              <a:rPr lang="en-AU" sz="2400" dirty="0" smtClean="0">
                <a:latin typeface="Verdana" panose="020B0604030504040204" pitchFamily="34" charset="0"/>
                <a:ea typeface="Verdana" panose="020B0604030504040204" pitchFamily="34" charset="0"/>
                <a:cs typeface="Times New Roman" panose="02020603050405020304" pitchFamily="18" charset="0"/>
              </a:rPr>
              <a:t>An </a:t>
            </a:r>
            <a:r>
              <a:rPr lang="en-AU" sz="2400" dirty="0">
                <a:latin typeface="Verdana" panose="020B0604030504040204" pitchFamily="34" charset="0"/>
                <a:ea typeface="Verdana" panose="020B0604030504040204" pitchFamily="34" charset="0"/>
                <a:cs typeface="Times New Roman" panose="02020603050405020304" pitchFamily="18" charset="0"/>
              </a:rPr>
              <a:t>innate pessimism as to the motivations of </a:t>
            </a:r>
            <a:r>
              <a:rPr lang="en-AU" sz="2400" dirty="0" smtClean="0">
                <a:latin typeface="Verdana" panose="020B0604030504040204" pitchFamily="34" charset="0"/>
                <a:ea typeface="Verdana" panose="020B0604030504040204" pitchFamily="34" charset="0"/>
                <a:cs typeface="Times New Roman" panose="02020603050405020304" pitchFamily="18" charset="0"/>
              </a:rPr>
              <a:t>others</a:t>
            </a:r>
          </a:p>
          <a:p>
            <a:pPr marL="342900" lvl="0" indent="-342900" algn="just">
              <a:lnSpc>
                <a:spcPct val="107000"/>
              </a:lnSpc>
              <a:spcAft>
                <a:spcPts val="800"/>
              </a:spcAft>
              <a:buFont typeface="Wingdings" panose="05000000000000000000" pitchFamily="2" charset="2"/>
              <a:buChar char=""/>
            </a:pPr>
            <a:r>
              <a:rPr lang="en-AU" sz="2400" dirty="0" smtClean="0">
                <a:latin typeface="Verdana" panose="020B0604030504040204" pitchFamily="34" charset="0"/>
                <a:ea typeface="Verdana" panose="020B0604030504040204" pitchFamily="34" charset="0"/>
                <a:cs typeface="Times New Roman" panose="02020603050405020304" pitchFamily="18" charset="0"/>
              </a:rPr>
              <a:t>A focus </a:t>
            </a:r>
            <a:r>
              <a:rPr lang="en-AU" sz="2400" dirty="0">
                <a:latin typeface="Verdana" panose="020B0604030504040204" pitchFamily="34" charset="0"/>
                <a:ea typeface="Verdana" panose="020B0604030504040204" pitchFamily="34" charset="0"/>
                <a:cs typeface="Times New Roman" panose="02020603050405020304" pitchFamily="18" charset="0"/>
              </a:rPr>
              <a:t>on the mistakes in what people are saying or doing. </a:t>
            </a:r>
            <a:endParaRPr lang="en-AU" sz="2400" dirty="0" smtClean="0">
              <a:latin typeface="Verdana" panose="020B0604030504040204" pitchFamily="34" charset="0"/>
              <a:ea typeface="Verdana" panose="020B0604030504040204" pitchFamily="34" charset="0"/>
              <a:cs typeface="Times New Roman" panose="02020603050405020304" pitchFamily="18" charset="0"/>
            </a:endParaRPr>
          </a:p>
          <a:p>
            <a:pPr marL="0" lvl="0" indent="0" algn="just">
              <a:lnSpc>
                <a:spcPct val="107000"/>
              </a:lnSpc>
              <a:spcAft>
                <a:spcPts val="800"/>
              </a:spcAft>
              <a:buNone/>
            </a:pPr>
            <a:r>
              <a:rPr lang="en-AU" sz="2400" b="1" dirty="0" smtClean="0">
                <a:latin typeface="Verdana" panose="020B0604030504040204" pitchFamily="34" charset="0"/>
                <a:ea typeface="Verdana" panose="020B0604030504040204" pitchFamily="34" charset="0"/>
                <a:cs typeface="Times New Roman" panose="02020603050405020304" pitchFamily="18" charset="0"/>
              </a:rPr>
              <a:t>Successful </a:t>
            </a:r>
            <a:r>
              <a:rPr lang="en-AU" sz="2400" b="1" dirty="0">
                <a:latin typeface="Verdana" panose="020B0604030504040204" pitchFamily="34" charset="0"/>
                <a:ea typeface="Verdana" panose="020B0604030504040204" pitchFamily="34" charset="0"/>
                <a:cs typeface="Times New Roman" panose="02020603050405020304" pitchFamily="18" charset="0"/>
              </a:rPr>
              <a:t>Owners</a:t>
            </a:r>
            <a:r>
              <a:rPr lang="en-AU" sz="2400" dirty="0">
                <a:latin typeface="Verdana" panose="020B0604030504040204" pitchFamily="34" charset="0"/>
                <a:ea typeface="Verdana" panose="020B0604030504040204" pitchFamily="34" charset="0"/>
                <a:cs typeface="Times New Roman" panose="02020603050405020304" pitchFamily="18" charset="0"/>
              </a:rPr>
              <a:t> display to varying degrees the following characteristics</a:t>
            </a:r>
          </a:p>
          <a:p>
            <a:pPr marL="742950" lvl="1"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deal </a:t>
            </a:r>
            <a:r>
              <a:rPr lang="en-AU" dirty="0">
                <a:latin typeface="Verdana" panose="020B0604030504040204" pitchFamily="34" charset="0"/>
                <a:ea typeface="Verdana" panose="020B0604030504040204" pitchFamily="34" charset="0"/>
                <a:cs typeface="Times New Roman" panose="02020603050405020304" pitchFamily="18" charset="0"/>
              </a:rPr>
              <a:t>with risk and uncertainty – and manage stress</a:t>
            </a:r>
          </a:p>
          <a:p>
            <a:pPr marL="742950" lvl="1"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See </a:t>
            </a:r>
            <a:r>
              <a:rPr lang="en-AU" dirty="0">
                <a:latin typeface="Verdana" panose="020B0604030504040204" pitchFamily="34" charset="0"/>
                <a:ea typeface="Verdana" panose="020B0604030504040204" pitchFamily="34" charset="0"/>
                <a:cs typeface="Times New Roman" panose="02020603050405020304" pitchFamily="18" charset="0"/>
              </a:rPr>
              <a:t>advantageous opportunities and position themselves to use it.  </a:t>
            </a:r>
          </a:p>
          <a:p>
            <a:pPr marL="742950" lvl="1"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Maintain </a:t>
            </a:r>
            <a:r>
              <a:rPr lang="en-AU" dirty="0">
                <a:latin typeface="Verdana" panose="020B0604030504040204" pitchFamily="34" charset="0"/>
                <a:ea typeface="Verdana" panose="020B0604030504040204" pitchFamily="34" charset="0"/>
                <a:cs typeface="Times New Roman" panose="02020603050405020304" pitchFamily="18" charset="0"/>
              </a:rPr>
              <a:t>their knowledge about what was happening around them to advance the law firm.  </a:t>
            </a:r>
            <a:endParaRPr lang="en-AU" dirty="0" smtClean="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07000"/>
              </a:lnSpc>
              <a:spcAft>
                <a:spcPts val="0"/>
              </a:spcAft>
              <a:buFont typeface="Courier New" panose="02070309020205020404" pitchFamily="49" charset="0"/>
              <a:buChar char="o"/>
            </a:pPr>
            <a:r>
              <a:rPr lang="en-AU" dirty="0" smtClean="0">
                <a:solidFill>
                  <a:srgbClr val="FF0000"/>
                </a:solidFill>
                <a:latin typeface="Verdana" panose="020B0604030504040204" pitchFamily="34" charset="0"/>
                <a:ea typeface="Verdana" panose="020B0604030504040204" pitchFamily="34" charset="0"/>
                <a:cs typeface="Times New Roman" panose="02020603050405020304" pitchFamily="18" charset="0"/>
              </a:rPr>
              <a:t>Register </a:t>
            </a:r>
            <a:r>
              <a:rPr lang="en-AU" dirty="0">
                <a:solidFill>
                  <a:srgbClr val="FF0000"/>
                </a:solidFill>
                <a:latin typeface="Verdana" panose="020B0604030504040204" pitchFamily="34" charset="0"/>
                <a:ea typeface="Verdana" panose="020B0604030504040204" pitchFamily="34" charset="0"/>
                <a:cs typeface="Times New Roman" panose="02020603050405020304" pitchFamily="18" charset="0"/>
              </a:rPr>
              <a:t>for high emotional </a:t>
            </a:r>
            <a:r>
              <a:rPr lang="en-AU" dirty="0" smtClean="0">
                <a:solidFill>
                  <a:srgbClr val="FF0000"/>
                </a:solidFill>
                <a:latin typeface="Verdana" panose="020B0604030504040204" pitchFamily="34" charset="0"/>
                <a:ea typeface="Verdana" panose="020B0604030504040204" pitchFamily="34" charset="0"/>
                <a:cs typeface="Times New Roman" panose="02020603050405020304" pitchFamily="18" charset="0"/>
              </a:rPr>
              <a:t>intelligence</a:t>
            </a:r>
          </a:p>
          <a:p>
            <a:pPr marL="925830" lvl="2"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conversational </a:t>
            </a:r>
            <a:r>
              <a:rPr lang="en-AU" dirty="0">
                <a:latin typeface="Verdana" panose="020B0604030504040204" pitchFamily="34" charset="0"/>
                <a:ea typeface="Verdana" panose="020B0604030504040204" pitchFamily="34" charset="0"/>
                <a:cs typeface="Times New Roman" panose="02020603050405020304" pitchFamily="18" charset="0"/>
              </a:rPr>
              <a:t>intelligence and social skills </a:t>
            </a:r>
            <a:endParaRPr lang="en-AU" dirty="0" smtClean="0">
              <a:latin typeface="Verdana" panose="020B0604030504040204" pitchFamily="34" charset="0"/>
              <a:ea typeface="Verdana" panose="020B0604030504040204" pitchFamily="34" charset="0"/>
              <a:cs typeface="Times New Roman" panose="02020603050405020304" pitchFamily="18" charset="0"/>
            </a:endParaRPr>
          </a:p>
          <a:p>
            <a:pPr marL="925830" lvl="2"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comfortable </a:t>
            </a:r>
            <a:r>
              <a:rPr lang="en-AU" dirty="0">
                <a:latin typeface="Verdana" panose="020B0604030504040204" pitchFamily="34" charset="0"/>
                <a:ea typeface="Verdana" panose="020B0604030504040204" pitchFamily="34" charset="0"/>
                <a:cs typeface="Times New Roman" panose="02020603050405020304" pitchFamily="18" charset="0"/>
              </a:rPr>
              <a:t>dealing with people, working with </a:t>
            </a:r>
            <a:r>
              <a:rPr lang="en-AU" dirty="0" smtClean="0">
                <a:latin typeface="Verdana" panose="020B0604030504040204" pitchFamily="34" charset="0"/>
                <a:ea typeface="Verdana" panose="020B0604030504040204" pitchFamily="34" charset="0"/>
                <a:cs typeface="Times New Roman" panose="02020603050405020304" pitchFamily="18" charset="0"/>
              </a:rPr>
              <a:t>them</a:t>
            </a:r>
          </a:p>
          <a:p>
            <a:pPr marL="925830" lvl="2"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Empathy</a:t>
            </a:r>
          </a:p>
          <a:p>
            <a:pPr marL="925830" lvl="2" indent="-285750" algn="just">
              <a:lnSpc>
                <a:spcPct val="107000"/>
              </a:lnSpc>
              <a:spcAft>
                <a:spcPts val="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judgment </a:t>
            </a:r>
            <a:r>
              <a:rPr lang="en-AU" dirty="0">
                <a:latin typeface="Verdana" panose="020B0604030504040204" pitchFamily="34" charset="0"/>
                <a:ea typeface="Verdana" panose="020B0604030504040204" pitchFamily="34" charset="0"/>
                <a:cs typeface="Times New Roman" panose="02020603050405020304" pitchFamily="18" charset="0"/>
              </a:rPr>
              <a:t>and insight</a:t>
            </a:r>
          </a:p>
          <a:p>
            <a:pPr marL="742950" lvl="1" indent="-285750" algn="just">
              <a:lnSpc>
                <a:spcPct val="107000"/>
              </a:lnSpc>
              <a:spcAft>
                <a:spcPts val="800"/>
              </a:spcAft>
              <a:buFont typeface="Courier New" panose="02070309020205020404" pitchFamily="49" charset="0"/>
              <a:buChar char="o"/>
            </a:pPr>
            <a:r>
              <a:rPr lang="en-AU" dirty="0" smtClean="0">
                <a:latin typeface="Verdana" panose="020B0604030504040204" pitchFamily="34" charset="0"/>
                <a:ea typeface="Verdana" panose="020B0604030504040204" pitchFamily="34" charset="0"/>
                <a:cs typeface="Times New Roman" panose="02020603050405020304" pitchFamily="18" charset="0"/>
              </a:rPr>
              <a:t>Creative </a:t>
            </a:r>
            <a:r>
              <a:rPr lang="en-AU" dirty="0">
                <a:latin typeface="Verdana" panose="020B0604030504040204" pitchFamily="34" charset="0"/>
                <a:ea typeface="Verdana" panose="020B0604030504040204" pitchFamily="34" charset="0"/>
                <a:cs typeface="Times New Roman" panose="02020603050405020304" pitchFamily="18" charset="0"/>
              </a:rPr>
              <a:t>and hold a vision for their law firm</a:t>
            </a:r>
          </a:p>
          <a:p>
            <a:endParaRPr lang="en-AU" dirty="0"/>
          </a:p>
        </p:txBody>
      </p:sp>
    </p:spTree>
    <p:extLst>
      <p:ext uri="{BB962C8B-B14F-4D97-AF65-F5344CB8AC3E}">
        <p14:creationId xmlns:p14="http://schemas.microsoft.com/office/powerpoint/2010/main" val="260373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393352"/>
          </a:xfrm>
        </p:spPr>
        <p:txBody>
          <a:bodyPr>
            <a:normAutofit fontScale="90000"/>
          </a:bodyPr>
          <a:lstStyle/>
          <a:p>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8350431"/>
              </p:ext>
            </p:extLst>
          </p:nvPr>
        </p:nvGraphicFramePr>
        <p:xfrm>
          <a:off x="1023938" y="1219200"/>
          <a:ext cx="9720262" cy="50895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41531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263" y="585216"/>
            <a:ext cx="11710737" cy="1499616"/>
          </a:xfrm>
        </p:spPr>
        <p:txBody>
          <a:bodyPr>
            <a:normAutofit/>
          </a:bodyPr>
          <a:lstStyle/>
          <a:p>
            <a:r>
              <a:rPr lang="en-AU" sz="5400" i="1" dirty="0" smtClean="0"/>
              <a:t>‘If </a:t>
            </a:r>
            <a:r>
              <a:rPr lang="en-AU" sz="5400" i="1" dirty="0"/>
              <a:t>you are crap at something – then don’t do it</a:t>
            </a:r>
            <a:r>
              <a:rPr lang="en-AU" sz="5400" i="1" dirty="0" smtClean="0"/>
              <a:t>!’</a:t>
            </a:r>
            <a:endParaRPr lang="en-AU" dirty="0"/>
          </a:p>
        </p:txBody>
      </p:sp>
      <p:sp>
        <p:nvSpPr>
          <p:cNvPr id="3" name="Content Placeholder 2"/>
          <p:cNvSpPr>
            <a:spLocks noGrp="1"/>
          </p:cNvSpPr>
          <p:nvPr>
            <p:ph idx="1"/>
          </p:nvPr>
        </p:nvSpPr>
        <p:spPr/>
        <p:txBody>
          <a:bodyPr/>
          <a:lstStyle/>
          <a:p>
            <a:r>
              <a:rPr lang="en-AU" sz="2400" i="1" dirty="0"/>
              <a:t>If you are crap at something – then don’t do it!  If you’re not good at sales and marketing then hire a sales representative.  Lawyers are highly trained ‘technicians’.  The technician is not good at HR, marketing, credit control, profit and loss.  This is why small businesses fail.</a:t>
            </a:r>
            <a:endParaRPr lang="en-AU" sz="2400" dirty="0"/>
          </a:p>
          <a:p>
            <a:endParaRPr lang="en-AU" dirty="0"/>
          </a:p>
        </p:txBody>
      </p:sp>
    </p:spTree>
    <p:extLst>
      <p:ext uri="{BB962C8B-B14F-4D97-AF65-F5344CB8AC3E}">
        <p14:creationId xmlns:p14="http://schemas.microsoft.com/office/powerpoint/2010/main" val="1374661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i="1" dirty="0" smtClean="0"/>
              <a:t>‘I hate the busy lawyer syndrome!’</a:t>
            </a:r>
            <a:endParaRPr lang="en-AU" i="1" dirty="0"/>
          </a:p>
        </p:txBody>
      </p:sp>
      <p:sp>
        <p:nvSpPr>
          <p:cNvPr id="3" name="Content Placeholder 2"/>
          <p:cNvSpPr>
            <a:spLocks noGrp="1"/>
          </p:cNvSpPr>
          <p:nvPr>
            <p:ph idx="1"/>
          </p:nvPr>
        </p:nvSpPr>
        <p:spPr/>
        <p:txBody>
          <a:bodyPr/>
          <a:lstStyle/>
          <a:p>
            <a:r>
              <a:rPr lang="en-AU" sz="2400" i="1" dirty="0"/>
              <a:t>Lawyers don’t think they are running a business.  They think that because they are doing legal work, therefore the money should be coming in.  What stops bringing in the money is that they are doing the wrong work.  They need to wrap up doing stuff a clerk should do.</a:t>
            </a:r>
            <a:endParaRPr lang="en-AU" sz="2400" dirty="0"/>
          </a:p>
          <a:p>
            <a:r>
              <a:rPr lang="en-AU" sz="2400" i="1" dirty="0"/>
              <a:t>I hate the busy lawyer syndrome!  They spend their time doing stuff a first year could do.  Their time management is up the </a:t>
            </a:r>
            <a:r>
              <a:rPr lang="en-AU" sz="2400" i="1" dirty="0" smtClean="0"/>
              <a:t>shit</a:t>
            </a:r>
            <a:r>
              <a:rPr lang="en-AU" sz="2400" i="1" dirty="0"/>
              <a:t>.  </a:t>
            </a:r>
            <a:endParaRPr lang="en-AU" dirty="0"/>
          </a:p>
        </p:txBody>
      </p:sp>
    </p:spTree>
    <p:extLst>
      <p:ext uri="{BB962C8B-B14F-4D97-AF65-F5344CB8AC3E}">
        <p14:creationId xmlns:p14="http://schemas.microsoft.com/office/powerpoint/2010/main" val="3637787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Legal education doesn’t prepare you! (I’m sorry…)</a:t>
            </a:r>
            <a:endParaRPr lang="en-AU" dirty="0"/>
          </a:p>
        </p:txBody>
      </p:sp>
      <p:sp>
        <p:nvSpPr>
          <p:cNvPr id="3" name="Content Placeholder 2"/>
          <p:cNvSpPr>
            <a:spLocks noGrp="1"/>
          </p:cNvSpPr>
          <p:nvPr>
            <p:ph idx="1"/>
          </p:nvPr>
        </p:nvSpPr>
        <p:spPr>
          <a:xfrm>
            <a:off x="1024128" y="2084831"/>
            <a:ext cx="9720073" cy="4492431"/>
          </a:xfrm>
        </p:spPr>
        <p:txBody>
          <a:bodyPr>
            <a:normAutofit/>
          </a:bodyPr>
          <a:lstStyle/>
          <a:p>
            <a:pPr>
              <a:buFont typeface="Wingdings" panose="05000000000000000000" pitchFamily="2" charset="2"/>
              <a:buChar char="v"/>
            </a:pPr>
            <a:r>
              <a:rPr lang="en-AU" dirty="0" smtClean="0"/>
              <a:t>Create the job</a:t>
            </a:r>
          </a:p>
          <a:p>
            <a:pPr>
              <a:buFont typeface="Wingdings" panose="05000000000000000000" pitchFamily="2" charset="2"/>
              <a:buChar char="v"/>
            </a:pPr>
            <a:r>
              <a:rPr lang="en-AU" dirty="0" smtClean="0"/>
              <a:t>Grow and evolve into the job by making difficult decisions and building confidence</a:t>
            </a:r>
          </a:p>
          <a:p>
            <a:pPr>
              <a:buFont typeface="Wingdings" panose="05000000000000000000" pitchFamily="2" charset="2"/>
              <a:buChar char="v"/>
            </a:pPr>
            <a:r>
              <a:rPr lang="en-AU" dirty="0" smtClean="0"/>
              <a:t>Some advantages…</a:t>
            </a:r>
          </a:p>
          <a:p>
            <a:pPr lvl="0">
              <a:buFont typeface="Wingdings" panose="05000000000000000000" pitchFamily="2" charset="2"/>
              <a:buChar char="v"/>
            </a:pPr>
            <a:r>
              <a:rPr lang="en-AU" sz="1200" dirty="0" smtClean="0"/>
              <a:t>spent </a:t>
            </a:r>
            <a:r>
              <a:rPr lang="en-AU" sz="1200" dirty="0"/>
              <a:t>time in large law firms and been exposed to the importance of </a:t>
            </a:r>
            <a:r>
              <a:rPr lang="en-AU" sz="1200" dirty="0" smtClean="0"/>
              <a:t>strategic development, </a:t>
            </a:r>
            <a:r>
              <a:rPr lang="en-AU" sz="1200" dirty="0"/>
              <a:t>business planning, effective systems, and </a:t>
            </a:r>
            <a:r>
              <a:rPr lang="en-AU" sz="1200" dirty="0" smtClean="0"/>
              <a:t>mentoring</a:t>
            </a:r>
            <a:r>
              <a:rPr lang="en-AU" sz="1200" dirty="0"/>
              <a:t> </a:t>
            </a:r>
          </a:p>
          <a:p>
            <a:pPr lvl="0">
              <a:buFont typeface="Wingdings" panose="05000000000000000000" pitchFamily="2" charset="2"/>
              <a:buChar char="v"/>
            </a:pPr>
            <a:r>
              <a:rPr lang="en-AU" sz="1200" dirty="0" smtClean="0"/>
              <a:t>completed </a:t>
            </a:r>
            <a:r>
              <a:rPr lang="en-AU" sz="1200" dirty="0"/>
              <a:t>a dual degree including ‘commerce’ or accounting. </a:t>
            </a:r>
            <a:endParaRPr lang="en-AU" sz="1200" dirty="0" smtClean="0"/>
          </a:p>
          <a:p>
            <a:pPr lvl="0">
              <a:buFont typeface="Wingdings" panose="05000000000000000000" pitchFamily="2" charset="2"/>
              <a:buChar char="v"/>
            </a:pPr>
            <a:r>
              <a:rPr lang="en-AU" sz="1200" dirty="0" smtClean="0"/>
              <a:t>were </a:t>
            </a:r>
            <a:r>
              <a:rPr lang="en-AU" sz="1200" dirty="0"/>
              <a:t>‘junkies for knowledge’ </a:t>
            </a:r>
            <a:endParaRPr lang="en-AU" sz="1200" dirty="0" smtClean="0"/>
          </a:p>
          <a:p>
            <a:pPr lvl="0">
              <a:buFont typeface="Wingdings" panose="05000000000000000000" pitchFamily="2" charset="2"/>
              <a:buChar char="v"/>
            </a:pPr>
            <a:r>
              <a:rPr lang="en-AU" sz="1200" dirty="0" smtClean="0"/>
              <a:t> </a:t>
            </a:r>
            <a:r>
              <a:rPr lang="en-AU" sz="1200" dirty="0"/>
              <a:t>willing to invest in ‘experts’ </a:t>
            </a:r>
            <a:endParaRPr lang="en-AU" sz="1200" dirty="0" smtClean="0"/>
          </a:p>
          <a:p>
            <a:pPr lvl="0">
              <a:buFont typeface="Wingdings" panose="05000000000000000000" pitchFamily="2" charset="2"/>
              <a:buChar char="v"/>
            </a:pPr>
            <a:r>
              <a:rPr lang="en-AU" sz="1200" dirty="0" smtClean="0"/>
              <a:t>understood </a:t>
            </a:r>
            <a:r>
              <a:rPr lang="en-AU" sz="1200" dirty="0"/>
              <a:t>that the role of ‘leadership’ is not necessarily the same as being a ‘good manager</a:t>
            </a:r>
            <a:r>
              <a:rPr lang="en-AU" sz="1200" dirty="0" smtClean="0"/>
              <a:t>’</a:t>
            </a:r>
            <a:endParaRPr lang="en-AU" dirty="0"/>
          </a:p>
        </p:txBody>
      </p:sp>
    </p:spTree>
    <p:extLst>
      <p:ext uri="{BB962C8B-B14F-4D97-AF65-F5344CB8AC3E}">
        <p14:creationId xmlns:p14="http://schemas.microsoft.com/office/powerpoint/2010/main" val="3390080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Owners as leader</a:t>
            </a:r>
            <a:endParaRPr lang="en-AU" dirty="0"/>
          </a:p>
        </p:txBody>
      </p:sp>
      <p:sp>
        <p:nvSpPr>
          <p:cNvPr id="3" name="Content Placeholder 2"/>
          <p:cNvSpPr>
            <a:spLocks noGrp="1"/>
          </p:cNvSpPr>
          <p:nvPr>
            <p:ph idx="1"/>
          </p:nvPr>
        </p:nvSpPr>
        <p:spPr>
          <a:xfrm>
            <a:off x="1024128" y="1812758"/>
            <a:ext cx="9720073" cy="4496602"/>
          </a:xfrm>
        </p:spPr>
        <p:txBody>
          <a:bodyPr/>
          <a:lstStyle/>
          <a:p>
            <a:pPr>
              <a:buFont typeface="Wingdings" panose="05000000000000000000" pitchFamily="2" charset="2"/>
              <a:buChar char="v"/>
            </a:pPr>
            <a:r>
              <a:rPr lang="en-AU" sz="2400" dirty="0" smtClean="0"/>
              <a:t>Every Owner I spoke to, had a different leadership style – and they were true to themselves…</a:t>
            </a:r>
            <a:endParaRPr lang="en-AU" sz="2400" dirty="0"/>
          </a:p>
          <a:p>
            <a:endParaRPr lang="en-AU" sz="2400" i="1" dirty="0" smtClean="0"/>
          </a:p>
          <a:p>
            <a:pPr>
              <a:buFont typeface="Wingdings" panose="05000000000000000000" pitchFamily="2" charset="2"/>
              <a:buChar char="v"/>
            </a:pPr>
            <a:r>
              <a:rPr lang="en-AU" sz="2400" i="1" dirty="0" smtClean="0"/>
              <a:t>‘great </a:t>
            </a:r>
            <a:r>
              <a:rPr lang="en-AU" sz="2400" i="1" dirty="0"/>
              <a:t>leaders realize they cannot lead in isolation.  They surround themselves with good people who support them and each other and bring different ideas and backgrounds</a:t>
            </a:r>
            <a:r>
              <a:rPr lang="en-AU" sz="2400" dirty="0"/>
              <a:t>.’ </a:t>
            </a:r>
            <a:endParaRPr lang="en-AU" sz="2400" dirty="0" smtClean="0"/>
          </a:p>
          <a:p>
            <a:pPr>
              <a:buFont typeface="Wingdings" panose="05000000000000000000" pitchFamily="2" charset="2"/>
              <a:buChar char="v"/>
            </a:pPr>
            <a:r>
              <a:rPr lang="en-AU" sz="2400" dirty="0" smtClean="0"/>
              <a:t>Being both ‘successful lawyer’ and ‘successful owner’ is stressful</a:t>
            </a:r>
          </a:p>
          <a:p>
            <a:pPr marL="0" indent="0">
              <a:buNone/>
            </a:pPr>
            <a:endParaRPr lang="en-AU" sz="2400" dirty="0"/>
          </a:p>
          <a:p>
            <a:pPr>
              <a:buFont typeface="Wingdings" panose="05000000000000000000" pitchFamily="2" charset="2"/>
              <a:buChar char="v"/>
            </a:pPr>
            <a:r>
              <a:rPr lang="en-AU" sz="2400" dirty="0" smtClean="0"/>
              <a:t>But: </a:t>
            </a:r>
            <a:r>
              <a:rPr lang="en-AU" sz="2400" b="1" i="1" dirty="0" smtClean="0"/>
              <a:t>‘not </a:t>
            </a:r>
            <a:r>
              <a:rPr lang="en-AU" sz="2400" b="1" i="1" dirty="0"/>
              <a:t>everything has to be done at once</a:t>
            </a:r>
            <a:r>
              <a:rPr lang="en-AU" sz="2400" i="1" dirty="0"/>
              <a:t>!’. </a:t>
            </a:r>
          </a:p>
          <a:p>
            <a:endParaRPr lang="en-AU" dirty="0"/>
          </a:p>
        </p:txBody>
      </p:sp>
    </p:spTree>
    <p:extLst>
      <p:ext uri="{BB962C8B-B14F-4D97-AF65-F5344CB8AC3E}">
        <p14:creationId xmlns:p14="http://schemas.microsoft.com/office/powerpoint/2010/main" val="2822770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Owners in action</a:t>
            </a:r>
            <a:endParaRPr lang="en-AU" dirty="0"/>
          </a:p>
        </p:txBody>
      </p:sp>
      <p:sp>
        <p:nvSpPr>
          <p:cNvPr id="3" name="Content Placeholder 2"/>
          <p:cNvSpPr>
            <a:spLocks noGrp="1"/>
          </p:cNvSpPr>
          <p:nvPr>
            <p:ph idx="1"/>
          </p:nvPr>
        </p:nvSpPr>
        <p:spPr/>
        <p:txBody>
          <a:bodyPr/>
          <a:lstStyle/>
          <a:p>
            <a:r>
              <a:rPr lang="en-AU" dirty="0" smtClean="0"/>
              <a:t>1. Innovative, adaptive and strategic use of IT</a:t>
            </a:r>
          </a:p>
          <a:p>
            <a:r>
              <a:rPr lang="en-AU" dirty="0" smtClean="0"/>
              <a:t>2. Creating a positive work culture – ‘more than just a social thing…’</a:t>
            </a:r>
            <a:endParaRPr lang="en-AU" dirty="0"/>
          </a:p>
        </p:txBody>
      </p:sp>
    </p:spTree>
    <p:extLst>
      <p:ext uri="{BB962C8B-B14F-4D97-AF65-F5344CB8AC3E}">
        <p14:creationId xmlns:p14="http://schemas.microsoft.com/office/powerpoint/2010/main" val="3447638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Back in 1996, Richard </a:t>
            </a:r>
            <a:r>
              <a:rPr lang="en-AU" dirty="0" err="1" smtClean="0"/>
              <a:t>susskind</a:t>
            </a:r>
            <a:r>
              <a:rPr lang="en-AU" dirty="0" smtClean="0"/>
              <a:t> said:</a:t>
            </a:r>
            <a:endParaRPr lang="en-AU" dirty="0"/>
          </a:p>
        </p:txBody>
      </p:sp>
      <p:sp>
        <p:nvSpPr>
          <p:cNvPr id="3" name="Content Placeholder 2"/>
          <p:cNvSpPr>
            <a:spLocks noGrp="1"/>
          </p:cNvSpPr>
          <p:nvPr>
            <p:ph idx="1"/>
          </p:nvPr>
        </p:nvSpPr>
        <p:spPr/>
        <p:txBody>
          <a:bodyPr/>
          <a:lstStyle/>
          <a:p>
            <a:r>
              <a:rPr lang="en-AU" b="1" i="1" dirty="0"/>
              <a:t>A firms’ source of strength will not, as it was in the past, be in its rigid adherence to structure and stability; rather it will be in its flexibility and adaptability</a:t>
            </a:r>
            <a:r>
              <a:rPr lang="en-AU" i="1" dirty="0"/>
              <a:t> and its ability to take the organisation through these times of continuing </a:t>
            </a:r>
            <a:r>
              <a:rPr lang="en-AU" i="1" dirty="0" smtClean="0"/>
              <a:t>change…</a:t>
            </a:r>
          </a:p>
          <a:p>
            <a:endParaRPr lang="en-AU" i="1" dirty="0"/>
          </a:p>
          <a:p>
            <a:r>
              <a:rPr lang="en-AU" dirty="0" smtClean="0"/>
              <a:t>Strategic use of IT </a:t>
            </a:r>
            <a:r>
              <a:rPr lang="en-AU" dirty="0" smtClean="0">
                <a:solidFill>
                  <a:srgbClr val="FF0000"/>
                </a:solidFill>
              </a:rPr>
              <a:t>diminishes the restraints </a:t>
            </a:r>
            <a:r>
              <a:rPr lang="en-AU" dirty="0" smtClean="0"/>
              <a:t>and limitations of ‘geography’ making people and knowledge </a:t>
            </a:r>
            <a:r>
              <a:rPr lang="en-AU" dirty="0" smtClean="0">
                <a:solidFill>
                  <a:srgbClr val="FF0000"/>
                </a:solidFill>
              </a:rPr>
              <a:t>more accessible…</a:t>
            </a:r>
          </a:p>
          <a:p>
            <a:endParaRPr lang="en-AU" dirty="0">
              <a:solidFill>
                <a:srgbClr val="FF0000"/>
              </a:solidFill>
            </a:endParaRPr>
          </a:p>
          <a:p>
            <a:r>
              <a:rPr lang="en-AU" dirty="0" smtClean="0"/>
              <a:t>Accessibility is more about ‘influence’ and ‘alliances’, than ‘ownership’ and ‘control’</a:t>
            </a:r>
            <a:endParaRPr lang="en-AU" dirty="0"/>
          </a:p>
        </p:txBody>
      </p:sp>
    </p:spTree>
    <p:extLst>
      <p:ext uri="{BB962C8B-B14F-4D97-AF65-F5344CB8AC3E}">
        <p14:creationId xmlns:p14="http://schemas.microsoft.com/office/powerpoint/2010/main" val="8517436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Accessing specialists</a:t>
            </a:r>
            <a:endParaRPr lang="en-AU" dirty="0"/>
          </a:p>
        </p:txBody>
      </p:sp>
      <p:sp>
        <p:nvSpPr>
          <p:cNvPr id="3" name="Content Placeholder 2"/>
          <p:cNvSpPr>
            <a:spLocks noGrp="1"/>
          </p:cNvSpPr>
          <p:nvPr>
            <p:ph idx="1"/>
          </p:nvPr>
        </p:nvSpPr>
        <p:spPr/>
        <p:txBody>
          <a:bodyPr/>
          <a:lstStyle/>
          <a:p>
            <a:r>
              <a:rPr lang="en-AU" i="1" dirty="0"/>
              <a:t>My 2IC is in family law.  The 2IC could be in another practice location.  This means the firm do not need to have a family lawyer.  You can link them via </a:t>
            </a:r>
            <a:r>
              <a:rPr lang="en-AU" b="1" i="1" dirty="0"/>
              <a:t>video link</a:t>
            </a:r>
            <a:r>
              <a:rPr lang="en-AU" i="1" dirty="0"/>
              <a:t>.  We’ve done this over a thousand times since 2005.  We’ve done about 200 a year.  We sent a lawyer.  A lawyer with a </a:t>
            </a:r>
            <a:r>
              <a:rPr lang="en-AU" b="1" i="1" dirty="0"/>
              <a:t>laptop</a:t>
            </a:r>
            <a:r>
              <a:rPr lang="en-AU" i="1" dirty="0"/>
              <a:t> in a car!  We run a satellite office from the metropolitan firm.  We can share IT with the firms.  We have an accredited PI specialist in town.  This means the regional lawyers don’t need to turn the client or work away but can accept it and video link with a specialist.</a:t>
            </a:r>
            <a:endParaRPr lang="en-AU" dirty="0"/>
          </a:p>
          <a:p>
            <a:endParaRPr lang="en-AU" dirty="0"/>
          </a:p>
        </p:txBody>
      </p:sp>
    </p:spTree>
    <p:extLst>
      <p:ext uri="{BB962C8B-B14F-4D97-AF65-F5344CB8AC3E}">
        <p14:creationId xmlns:p14="http://schemas.microsoft.com/office/powerpoint/2010/main" val="1866116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t>
            </a:r>
            <a:r>
              <a:rPr lang="en-AU" i="1" dirty="0" smtClean="0"/>
              <a:t>increases client satisfaction</a:t>
            </a:r>
            <a:r>
              <a:rPr lang="en-AU" dirty="0" smtClean="0"/>
              <a:t>’</a:t>
            </a:r>
            <a:endParaRPr lang="en-AU" dirty="0"/>
          </a:p>
        </p:txBody>
      </p:sp>
      <p:sp>
        <p:nvSpPr>
          <p:cNvPr id="3" name="Content Placeholder 2"/>
          <p:cNvSpPr>
            <a:spLocks noGrp="1"/>
          </p:cNvSpPr>
          <p:nvPr>
            <p:ph idx="1"/>
          </p:nvPr>
        </p:nvSpPr>
        <p:spPr/>
        <p:txBody>
          <a:bodyPr/>
          <a:lstStyle/>
          <a:p>
            <a:r>
              <a:rPr lang="en-AU" i="1" dirty="0"/>
              <a:t>Successful Owners are extending the capacity to ‘track’ a matter by providing this functionality to their clients.  Using ‘off-the-rack’ practice management systems provide client portals so that clients can see what is happening on their matter in ‘real time’.  Using this type of software, Owners can determine what information is made available to clients.  This strategic, client-focused approach to the use of information technology gives Owners a competitive advantage, and increases client satisfaction.</a:t>
            </a:r>
            <a:endParaRPr lang="en-AU" dirty="0"/>
          </a:p>
          <a:p>
            <a:endParaRPr lang="en-AU" dirty="0"/>
          </a:p>
        </p:txBody>
      </p:sp>
    </p:spTree>
    <p:extLst>
      <p:ext uri="{BB962C8B-B14F-4D97-AF65-F5344CB8AC3E}">
        <p14:creationId xmlns:p14="http://schemas.microsoft.com/office/powerpoint/2010/main" val="2467880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Four things to talk about</a:t>
            </a:r>
            <a:endParaRPr lang="en-AU" dirty="0"/>
          </a:p>
        </p:txBody>
      </p:sp>
      <p:sp>
        <p:nvSpPr>
          <p:cNvPr id="3" name="Content Placeholder 2"/>
          <p:cNvSpPr>
            <a:spLocks noGrp="1"/>
          </p:cNvSpPr>
          <p:nvPr>
            <p:ph idx="1"/>
          </p:nvPr>
        </p:nvSpPr>
        <p:spPr/>
        <p:txBody>
          <a:bodyPr/>
          <a:lstStyle/>
          <a:p>
            <a:endParaRPr lang="en-AU" dirty="0"/>
          </a:p>
          <a:p>
            <a:r>
              <a:rPr lang="en-AU" dirty="0"/>
              <a:t>1. A very brief profile of the legal </a:t>
            </a:r>
            <a:r>
              <a:rPr lang="en-AU" dirty="0" smtClean="0"/>
              <a:t>profession</a:t>
            </a:r>
            <a:endParaRPr lang="en-AU" dirty="0"/>
          </a:p>
          <a:p>
            <a:r>
              <a:rPr lang="en-AU" dirty="0"/>
              <a:t>2. Characteristics of the Successful </a:t>
            </a:r>
            <a:r>
              <a:rPr lang="en-AU" dirty="0" smtClean="0"/>
              <a:t>Owners</a:t>
            </a:r>
            <a:endParaRPr lang="en-AU" dirty="0"/>
          </a:p>
          <a:p>
            <a:r>
              <a:rPr lang="en-AU" dirty="0"/>
              <a:t>3. How the successful Owner innovatively uses IT </a:t>
            </a:r>
          </a:p>
          <a:p>
            <a:r>
              <a:rPr lang="en-AU" dirty="0"/>
              <a:t>4. How the successful Owner creates a positive </a:t>
            </a:r>
            <a:r>
              <a:rPr lang="en-AU" dirty="0" smtClean="0"/>
              <a:t>culture</a:t>
            </a:r>
          </a:p>
          <a:p>
            <a:endParaRPr lang="en-AU" dirty="0"/>
          </a:p>
          <a:p>
            <a:pPr algn="ctr"/>
            <a:r>
              <a:rPr lang="en-AU" dirty="0" smtClean="0">
                <a:solidFill>
                  <a:srgbClr val="FF0000"/>
                </a:solidFill>
              </a:rPr>
              <a:t>‘NOT EVERYTHING HAS TO BE DONE AT ONCE!’ </a:t>
            </a:r>
          </a:p>
          <a:p>
            <a:endParaRPr lang="en-AU" dirty="0"/>
          </a:p>
          <a:p>
            <a:endParaRPr lang="en-AU" dirty="0"/>
          </a:p>
        </p:txBody>
      </p:sp>
    </p:spTree>
    <p:extLst>
      <p:ext uri="{BB962C8B-B14F-4D97-AF65-F5344CB8AC3E}">
        <p14:creationId xmlns:p14="http://schemas.microsoft.com/office/powerpoint/2010/main" val="4194085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14195"/>
          </a:xfrm>
        </p:spPr>
        <p:txBody>
          <a:bodyPr/>
          <a:lstStyle/>
          <a:p>
            <a:r>
              <a:rPr lang="en-AU" dirty="0" smtClean="0"/>
              <a:t>‘</a:t>
            </a:r>
            <a:r>
              <a:rPr lang="en-AU" i="1" dirty="0" smtClean="0"/>
              <a:t>Able to retain partners…’</a:t>
            </a:r>
            <a:endParaRPr lang="en-AU" i="1" dirty="0"/>
          </a:p>
        </p:txBody>
      </p:sp>
      <p:sp>
        <p:nvSpPr>
          <p:cNvPr id="3" name="Content Placeholder 2"/>
          <p:cNvSpPr>
            <a:spLocks noGrp="1"/>
          </p:cNvSpPr>
          <p:nvPr>
            <p:ph idx="1"/>
          </p:nvPr>
        </p:nvSpPr>
        <p:spPr>
          <a:xfrm>
            <a:off x="401054" y="1588167"/>
            <a:ext cx="11245514" cy="5021179"/>
          </a:xfrm>
        </p:spPr>
        <p:txBody>
          <a:bodyPr>
            <a:normAutofit fontScale="92500" lnSpcReduction="10000"/>
          </a:bodyPr>
          <a:lstStyle/>
          <a:p>
            <a:r>
              <a:rPr lang="en-AU" i="1" dirty="0"/>
              <a:t>Another partner moved to a metropolitan location – and spends only some time at the rural and regional offices.  Again, this was accommodated because the firm values the partner.  With the IT available – </a:t>
            </a:r>
            <a:r>
              <a:rPr lang="en-AU" i="1" dirty="0" err="1"/>
              <a:t>iphone</a:t>
            </a:r>
            <a:r>
              <a:rPr lang="en-AU" i="1" dirty="0"/>
              <a:t>, emails … he is always available.  Distance is no longer a tyranny.   This partner is in a prestigious metropolitan location in a serviced office.  He lives and works in the metropolitan office and on a monthly basis visits a rural office.  </a:t>
            </a:r>
            <a:endParaRPr lang="en-AU" dirty="0"/>
          </a:p>
          <a:p>
            <a:r>
              <a:rPr lang="en-AU" i="1" dirty="0"/>
              <a:t>All of this may not have worked 20 years ago.  This strategic direction was not planned, but was responsive to the needs of the partners. We have been able to retain partners due to the flexibility.</a:t>
            </a:r>
            <a:endParaRPr lang="en-AU" dirty="0"/>
          </a:p>
          <a:p>
            <a:r>
              <a:rPr lang="en-AU" i="1" dirty="0"/>
              <a:t>There is movement of work between the rural and regional locations.  Files can be sent electronically – conveyancing files. When the regional location went quiet, the rural location sent files there.  This is now moving back the other way.  Clients can still access the law firm even though the partners work in the metropolitan or regional location.</a:t>
            </a:r>
            <a:endParaRPr lang="en-AU" dirty="0"/>
          </a:p>
          <a:p>
            <a:r>
              <a:rPr lang="en-AU" i="1" dirty="0"/>
              <a:t>There is strong client loyalty base.  In fact we have files from other rural locations because they have been recommended by an agent.  There are no new firms out west when Western solicitors retire.  This work is now coming in.</a:t>
            </a:r>
            <a:endParaRPr lang="en-AU" dirty="0"/>
          </a:p>
          <a:p>
            <a:endParaRPr lang="en-AU" dirty="0"/>
          </a:p>
        </p:txBody>
      </p:sp>
    </p:spTree>
    <p:extLst>
      <p:ext uri="{BB962C8B-B14F-4D97-AF65-F5344CB8AC3E}">
        <p14:creationId xmlns:p14="http://schemas.microsoft.com/office/powerpoint/2010/main" val="2113972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926" y="585216"/>
            <a:ext cx="11839074" cy="1499616"/>
          </a:xfrm>
        </p:spPr>
        <p:txBody>
          <a:bodyPr/>
          <a:lstStyle/>
          <a:p>
            <a:r>
              <a:rPr lang="en-AU" dirty="0" smtClean="0"/>
              <a:t>2. Creating a positive work culture</a:t>
            </a:r>
            <a:endParaRPr lang="en-AU" dirty="0"/>
          </a:p>
        </p:txBody>
      </p:sp>
      <p:sp>
        <p:nvSpPr>
          <p:cNvPr id="3" name="Content Placeholder 2"/>
          <p:cNvSpPr>
            <a:spLocks noGrp="1"/>
          </p:cNvSpPr>
          <p:nvPr>
            <p:ph idx="1"/>
          </p:nvPr>
        </p:nvSpPr>
        <p:spPr/>
        <p:txBody>
          <a:bodyPr>
            <a:normAutofit/>
          </a:bodyPr>
          <a:lstStyle/>
          <a:p>
            <a:r>
              <a:rPr lang="en-AU" sz="2400" i="1" dirty="0" smtClean="0"/>
              <a:t>‘Nothing </a:t>
            </a:r>
            <a:r>
              <a:rPr lang="en-AU" sz="2400" i="1" dirty="0"/>
              <a:t>is more important to a law firm’s continued success than its culture, its values, and a true sense of partnership</a:t>
            </a:r>
            <a:r>
              <a:rPr lang="en-AU" sz="2400" dirty="0" smtClean="0"/>
              <a:t>.’</a:t>
            </a:r>
          </a:p>
          <a:p>
            <a:r>
              <a:rPr lang="en-AU" sz="2400" dirty="0" smtClean="0"/>
              <a:t>[Brad Karp, Chair of Paul Weiss – billion dollar NY law firm]</a:t>
            </a:r>
            <a:endParaRPr lang="en-AU" sz="2400" dirty="0"/>
          </a:p>
          <a:p>
            <a:endParaRPr lang="en-AU" sz="2400" dirty="0"/>
          </a:p>
          <a:p>
            <a:pPr>
              <a:buFont typeface="Wingdings" panose="05000000000000000000" pitchFamily="2" charset="2"/>
              <a:buChar char="v"/>
            </a:pPr>
            <a:r>
              <a:rPr lang="en-AU" sz="2400" dirty="0" smtClean="0"/>
              <a:t>Culture </a:t>
            </a:r>
            <a:r>
              <a:rPr lang="en-AU" sz="2400" dirty="0"/>
              <a:t>is more than just an unresolved ‘dispute’ or ‘poor communication</a:t>
            </a:r>
            <a:r>
              <a:rPr lang="en-AU" sz="2400" dirty="0" smtClean="0"/>
              <a:t>’ </a:t>
            </a:r>
          </a:p>
          <a:p>
            <a:pPr>
              <a:buFont typeface="Wingdings" panose="05000000000000000000" pitchFamily="2" charset="2"/>
              <a:buChar char="v"/>
            </a:pPr>
            <a:r>
              <a:rPr lang="en-AU" sz="2400" dirty="0" smtClean="0"/>
              <a:t>Successful </a:t>
            </a:r>
            <a:r>
              <a:rPr lang="en-AU" sz="2400" dirty="0"/>
              <a:t>Owners actively develop a positive and production culture through a range of strategic </a:t>
            </a:r>
            <a:r>
              <a:rPr lang="en-AU" sz="2400" dirty="0" smtClean="0"/>
              <a:t>decisions</a:t>
            </a:r>
            <a:endParaRPr lang="en-AU" sz="2400" dirty="0"/>
          </a:p>
        </p:txBody>
      </p:sp>
    </p:spTree>
    <p:extLst>
      <p:ext uri="{BB962C8B-B14F-4D97-AF65-F5344CB8AC3E}">
        <p14:creationId xmlns:p14="http://schemas.microsoft.com/office/powerpoint/2010/main" val="3923669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40632"/>
            <a:ext cx="9720072" cy="753979"/>
          </a:xfrm>
        </p:spPr>
        <p:txBody>
          <a:bodyPr/>
          <a:lstStyle/>
          <a:p>
            <a:r>
              <a:rPr lang="en-AU" dirty="0" smtClean="0"/>
              <a:t>‘good systems, bad systems’</a:t>
            </a:r>
            <a:endParaRPr lang="en-AU" dirty="0"/>
          </a:p>
        </p:txBody>
      </p:sp>
      <p:sp>
        <p:nvSpPr>
          <p:cNvPr id="3" name="Content Placeholder 2"/>
          <p:cNvSpPr>
            <a:spLocks noGrp="1"/>
          </p:cNvSpPr>
          <p:nvPr>
            <p:ph idx="1"/>
          </p:nvPr>
        </p:nvSpPr>
        <p:spPr>
          <a:xfrm>
            <a:off x="561474" y="994611"/>
            <a:ext cx="10764252" cy="5678905"/>
          </a:xfrm>
        </p:spPr>
        <p:txBody>
          <a:bodyPr>
            <a:normAutofit fontScale="77500" lnSpcReduction="20000"/>
          </a:bodyPr>
          <a:lstStyle/>
          <a:p>
            <a:r>
              <a:rPr lang="en-AU" sz="2400" i="1" dirty="0"/>
              <a:t>I worked in two law firms using two very different approaches to their strategic directions and systems.  Both law firms were partnerships.  The first partnership had more than five partners and was strategically led with great systems and a practice manager.</a:t>
            </a:r>
            <a:endParaRPr lang="en-AU" sz="2400" dirty="0"/>
          </a:p>
          <a:p>
            <a:r>
              <a:rPr lang="en-AU" sz="2400" i="1" dirty="0"/>
              <a:t>The second partnership had three partners was led by a lawyer and with poor systems.</a:t>
            </a:r>
            <a:endParaRPr lang="en-AU" sz="2400" dirty="0"/>
          </a:p>
          <a:p>
            <a:r>
              <a:rPr lang="en-AU" sz="2400" u="sng" dirty="0">
                <a:solidFill>
                  <a:srgbClr val="0070C0"/>
                </a:solidFill>
              </a:rPr>
              <a:t>About the first firm that was strategically-led:</a:t>
            </a:r>
          </a:p>
          <a:p>
            <a:r>
              <a:rPr lang="en-AU" sz="2400" i="1" dirty="0"/>
              <a:t>The importance of systems within this firm included </a:t>
            </a:r>
            <a:r>
              <a:rPr lang="en-AU" sz="2400" i="1" dirty="0">
                <a:solidFill>
                  <a:srgbClr val="7030A0"/>
                </a:solidFill>
              </a:rPr>
              <a:t>streamlining the administration </a:t>
            </a:r>
            <a:r>
              <a:rPr lang="en-AU" sz="2400" i="1" dirty="0"/>
              <a:t>processes, relieving the solicitors from administrative processes so that it’s </a:t>
            </a:r>
            <a:r>
              <a:rPr lang="en-AU" sz="2400" i="1" dirty="0">
                <a:solidFill>
                  <a:srgbClr val="00B050"/>
                </a:solidFill>
              </a:rPr>
              <a:t>more efficient </a:t>
            </a:r>
            <a:r>
              <a:rPr lang="en-AU" sz="2400" i="1" dirty="0">
                <a:solidFill>
                  <a:srgbClr val="7030A0"/>
                </a:solidFill>
              </a:rPr>
              <a:t>and more economical.</a:t>
            </a:r>
            <a:r>
              <a:rPr lang="en-AU" sz="2400" i="1" dirty="0"/>
              <a:t>  A good practice manager makes sure the allocation of work is equitable and provides support to staff when they are over worked.  They also have a role in determining what </a:t>
            </a:r>
            <a:r>
              <a:rPr lang="en-AU" sz="2400" i="1" dirty="0">
                <a:solidFill>
                  <a:srgbClr val="FF3399"/>
                </a:solidFill>
              </a:rPr>
              <a:t>motivates </a:t>
            </a:r>
            <a:r>
              <a:rPr lang="en-AU" sz="2400" i="1" dirty="0"/>
              <a:t>solicitors and help </a:t>
            </a:r>
            <a:r>
              <a:rPr lang="en-AU" sz="2400" i="1" dirty="0">
                <a:solidFill>
                  <a:srgbClr val="0070C0"/>
                </a:solidFill>
              </a:rPr>
              <a:t>reward </a:t>
            </a:r>
            <a:r>
              <a:rPr lang="en-AU" sz="2400" i="1" dirty="0"/>
              <a:t>accordingly so that there is some </a:t>
            </a:r>
            <a:r>
              <a:rPr lang="en-AU" sz="2400" i="1" dirty="0">
                <a:solidFill>
                  <a:srgbClr val="0033CC"/>
                </a:solidFill>
              </a:rPr>
              <a:t>work-life balance.</a:t>
            </a:r>
            <a:endParaRPr lang="en-AU" sz="2400" dirty="0">
              <a:solidFill>
                <a:srgbClr val="0033CC"/>
              </a:solidFill>
            </a:endParaRPr>
          </a:p>
          <a:p>
            <a:r>
              <a:rPr lang="en-AU" sz="2400" i="1" dirty="0"/>
              <a:t>This law firm had good systems that allowed one, to one and a half hours of extra billable hours.  They understood the importance of referring work to a barrister on specialised areas that the firm did not have expertise.  This meant that they were more efficient and provided the best advice to the client.  This was used to build relationships with experts.  </a:t>
            </a:r>
            <a:endParaRPr lang="en-AU" sz="2400" dirty="0"/>
          </a:p>
          <a:p>
            <a:r>
              <a:rPr lang="en-AU" sz="2400" i="1" dirty="0"/>
              <a:t>This law firm understood the importance of building relationships with clients and other practitioners.  </a:t>
            </a:r>
            <a:endParaRPr lang="en-AU" sz="2400" dirty="0"/>
          </a:p>
          <a:p>
            <a:r>
              <a:rPr lang="en-AU" sz="2400" u="sng" dirty="0">
                <a:solidFill>
                  <a:srgbClr val="FF0000"/>
                </a:solidFill>
              </a:rPr>
              <a:t>Compare that firm with the second law firm with ‘poor systems’:</a:t>
            </a:r>
          </a:p>
          <a:p>
            <a:r>
              <a:rPr lang="en-AU" sz="2400" i="1" dirty="0"/>
              <a:t>This law firm had poor systems that made it </a:t>
            </a:r>
            <a:r>
              <a:rPr lang="en-AU" sz="2400" i="1" dirty="0">
                <a:solidFill>
                  <a:srgbClr val="FF3399"/>
                </a:solidFill>
              </a:rPr>
              <a:t>impossible to gain </a:t>
            </a:r>
            <a:r>
              <a:rPr lang="en-AU" sz="2400" i="1" dirty="0"/>
              <a:t>more than four to five billable hours a day.  The managing partner was </a:t>
            </a:r>
            <a:r>
              <a:rPr lang="en-AU" sz="2400" i="1" dirty="0">
                <a:solidFill>
                  <a:srgbClr val="D60093"/>
                </a:solidFill>
              </a:rPr>
              <a:t>too controlling.  </a:t>
            </a:r>
            <a:r>
              <a:rPr lang="en-AU" sz="2400" i="1" dirty="0"/>
              <a:t>He wouldn’t accept new ideas and </a:t>
            </a:r>
            <a:r>
              <a:rPr lang="en-AU" sz="2400" i="1" dirty="0">
                <a:solidFill>
                  <a:srgbClr val="FF0000"/>
                </a:solidFill>
              </a:rPr>
              <a:t>micro-managed </a:t>
            </a:r>
            <a:r>
              <a:rPr lang="en-AU" sz="2400" i="1" dirty="0"/>
              <a:t>everything.  He didn’t want to brief out!  </a:t>
            </a:r>
            <a:endParaRPr lang="en-AU" sz="2400" dirty="0"/>
          </a:p>
          <a:p>
            <a:endParaRPr lang="en-AU" dirty="0"/>
          </a:p>
        </p:txBody>
      </p:sp>
    </p:spTree>
    <p:extLst>
      <p:ext uri="{BB962C8B-B14F-4D97-AF65-F5344CB8AC3E}">
        <p14:creationId xmlns:p14="http://schemas.microsoft.com/office/powerpoint/2010/main" val="3525165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Mentoring and supervision</a:t>
            </a:r>
            <a:endParaRPr lang="en-AU" dirty="0"/>
          </a:p>
        </p:txBody>
      </p:sp>
      <p:sp>
        <p:nvSpPr>
          <p:cNvPr id="3" name="Content Placeholder 2"/>
          <p:cNvSpPr>
            <a:spLocks noGrp="1"/>
          </p:cNvSpPr>
          <p:nvPr>
            <p:ph idx="1"/>
          </p:nvPr>
        </p:nvSpPr>
        <p:spPr>
          <a:xfrm>
            <a:off x="1024128" y="1844842"/>
            <a:ext cx="9720073" cy="4464518"/>
          </a:xfrm>
        </p:spPr>
        <p:txBody>
          <a:bodyPr>
            <a:normAutofit fontScale="92500" lnSpcReduction="20000"/>
          </a:bodyPr>
          <a:lstStyle/>
          <a:p>
            <a:pPr lvl="0">
              <a:buFont typeface="Wingdings" panose="05000000000000000000" pitchFamily="2" charset="2"/>
              <a:buChar char="v"/>
            </a:pPr>
            <a:r>
              <a:rPr lang="en-AU" sz="2400" b="1" dirty="0"/>
              <a:t>Appropriate supervision and mentoring</a:t>
            </a:r>
            <a:r>
              <a:rPr lang="en-AU" sz="2400" dirty="0"/>
              <a:t> </a:t>
            </a:r>
            <a:r>
              <a:rPr lang="en-AU" sz="2400" dirty="0" smtClean="0"/>
              <a:t>helps new lawyers develop </a:t>
            </a:r>
            <a:r>
              <a:rPr lang="en-AU" sz="2400" dirty="0"/>
              <a:t>autonomy and </a:t>
            </a:r>
            <a:r>
              <a:rPr lang="en-AU" sz="2400" dirty="0" smtClean="0"/>
              <a:t>competence</a:t>
            </a:r>
            <a:endParaRPr lang="en-AU" sz="2400" dirty="0"/>
          </a:p>
          <a:p>
            <a:r>
              <a:rPr lang="en-AU" sz="2400" dirty="0"/>
              <a:t> </a:t>
            </a:r>
          </a:p>
          <a:p>
            <a:pPr lvl="0">
              <a:buFont typeface="Wingdings" panose="05000000000000000000" pitchFamily="2" charset="2"/>
              <a:buChar char="v"/>
            </a:pPr>
            <a:r>
              <a:rPr lang="en-AU" sz="2400" dirty="0"/>
              <a:t>New lawyers realise ‘</a:t>
            </a:r>
            <a:r>
              <a:rPr lang="en-AU" sz="2400" b="1" dirty="0"/>
              <a:t>uncertainty</a:t>
            </a:r>
            <a:r>
              <a:rPr lang="en-AU" sz="2400" dirty="0"/>
              <a:t>’ is part of a legal career and need guidance to be able to develop skills to deal with it. The most difficult ‘uncertainty’ surrounds dealing with both other people’s emotions and their own.  </a:t>
            </a:r>
          </a:p>
          <a:p>
            <a:r>
              <a:rPr lang="en-AU" sz="2400" dirty="0"/>
              <a:t> </a:t>
            </a:r>
          </a:p>
          <a:p>
            <a:pPr lvl="0">
              <a:buFont typeface="Wingdings" panose="05000000000000000000" pitchFamily="2" charset="2"/>
              <a:buChar char="v"/>
            </a:pPr>
            <a:r>
              <a:rPr lang="en-AU" sz="2400" dirty="0"/>
              <a:t>New lawyers want to see that their work is truly </a:t>
            </a:r>
            <a:r>
              <a:rPr lang="en-AU" sz="2400" b="1" dirty="0"/>
              <a:t>worthwhile </a:t>
            </a:r>
            <a:r>
              <a:rPr lang="en-AU" sz="2400" dirty="0"/>
              <a:t>and contributes to a form of improving access to justice. </a:t>
            </a:r>
          </a:p>
          <a:p>
            <a:r>
              <a:rPr lang="en-AU" sz="2400" dirty="0"/>
              <a:t> </a:t>
            </a:r>
          </a:p>
          <a:p>
            <a:pPr lvl="0">
              <a:buFont typeface="Wingdings" panose="05000000000000000000" pitchFamily="2" charset="2"/>
              <a:buChar char="v"/>
            </a:pPr>
            <a:r>
              <a:rPr lang="en-AU" sz="2400" dirty="0"/>
              <a:t>New lawyers are highly attentive to the </a:t>
            </a:r>
            <a:r>
              <a:rPr lang="en-AU" sz="2400" b="1" dirty="0"/>
              <a:t>‘culture</a:t>
            </a:r>
            <a:r>
              <a:rPr lang="en-AU" sz="2400" dirty="0"/>
              <a:t>’ in the law firm in terms of ethics, standards, and how staff are really valued.</a:t>
            </a:r>
            <a:endParaRPr lang="en-AU" dirty="0"/>
          </a:p>
        </p:txBody>
      </p:sp>
    </p:spTree>
    <p:extLst>
      <p:ext uri="{BB962C8B-B14F-4D97-AF65-F5344CB8AC3E}">
        <p14:creationId xmlns:p14="http://schemas.microsoft.com/office/powerpoint/2010/main" val="1435918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152079"/>
            <a:ext cx="9720072" cy="906700"/>
          </a:xfrm>
        </p:spPr>
        <p:txBody>
          <a:bodyPr/>
          <a:lstStyle/>
          <a:p>
            <a:r>
              <a:rPr lang="en-AU" dirty="0" smtClean="0"/>
              <a:t>‘</a:t>
            </a:r>
            <a:r>
              <a:rPr lang="en-AU" i="1" dirty="0" smtClean="0"/>
              <a:t>I was scared…’</a:t>
            </a:r>
            <a:endParaRPr lang="en-AU" i="1" dirty="0"/>
          </a:p>
        </p:txBody>
      </p:sp>
      <p:sp>
        <p:nvSpPr>
          <p:cNvPr id="3" name="Content Placeholder 2"/>
          <p:cNvSpPr>
            <a:spLocks noGrp="1"/>
          </p:cNvSpPr>
          <p:nvPr>
            <p:ph idx="1"/>
          </p:nvPr>
        </p:nvSpPr>
        <p:spPr>
          <a:xfrm>
            <a:off x="1024128" y="1058779"/>
            <a:ext cx="9720073" cy="5250581"/>
          </a:xfrm>
        </p:spPr>
        <p:txBody>
          <a:bodyPr>
            <a:normAutofit/>
          </a:bodyPr>
          <a:lstStyle/>
          <a:p>
            <a:r>
              <a:rPr lang="en-AU" sz="2400" i="1" dirty="0"/>
              <a:t>From being a junior solicitor I was scared shitless.  The liability of the </a:t>
            </a:r>
            <a:r>
              <a:rPr lang="en-AU" sz="2400" i="1" dirty="0" smtClean="0"/>
              <a:t>matter, a </a:t>
            </a:r>
            <a:r>
              <a:rPr lang="en-AU" sz="2400" i="1" dirty="0"/>
              <a:t>six million dollar property </a:t>
            </a:r>
            <a:r>
              <a:rPr lang="en-AU" sz="2400" i="1" dirty="0" smtClean="0"/>
              <a:t>settlement, was </a:t>
            </a:r>
            <a:r>
              <a:rPr lang="en-AU" sz="2400" i="1" dirty="0"/>
              <a:t>huge because I was running the matter.   If worked out but may not have done.  I needed some supervision.  The cost of counsel was high – and I didn’t want to exhaust that.  I used my judgment and intuition and when to ask for help.  </a:t>
            </a:r>
            <a:endParaRPr lang="en-AU" sz="2400" i="1" dirty="0" smtClean="0"/>
          </a:p>
          <a:p>
            <a:r>
              <a:rPr lang="en-AU" sz="2400" i="1" dirty="0" smtClean="0"/>
              <a:t>The </a:t>
            </a:r>
            <a:r>
              <a:rPr lang="en-AU" sz="2400" i="1" dirty="0"/>
              <a:t>whole experience – it had an impact on my staying a lawyer.  I didn’t want to practice.  I wanted to get out of law.  Every second week, I was thinking – what else can I do?  I was thinking about leaving for about eight of the 12 weeks – two months - of the matter.  The anxiety, I was scared and worried about the liability.  But I was financially committed – I couldn’t just get another job.  I’m four years into a career.  $55,000 in HECS – I’m not going back to </a:t>
            </a:r>
            <a:r>
              <a:rPr lang="en-AU" sz="2400" i="1" dirty="0" err="1"/>
              <a:t>uni.</a:t>
            </a:r>
            <a:r>
              <a:rPr lang="en-AU" sz="2400" i="1" dirty="0"/>
              <a:t>  I was trapped – financially trapped.</a:t>
            </a:r>
            <a:endParaRPr lang="en-AU" sz="2400" dirty="0"/>
          </a:p>
          <a:p>
            <a:endParaRPr lang="en-AU" dirty="0"/>
          </a:p>
          <a:p>
            <a:endParaRPr lang="en-AU" dirty="0"/>
          </a:p>
        </p:txBody>
      </p:sp>
    </p:spTree>
    <p:extLst>
      <p:ext uri="{BB962C8B-B14F-4D97-AF65-F5344CB8AC3E}">
        <p14:creationId xmlns:p14="http://schemas.microsoft.com/office/powerpoint/2010/main" val="3009968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811" y="585216"/>
            <a:ext cx="11213431" cy="874616"/>
          </a:xfrm>
        </p:spPr>
        <p:txBody>
          <a:bodyPr>
            <a:normAutofit fontScale="90000"/>
          </a:bodyPr>
          <a:lstStyle/>
          <a:p>
            <a:r>
              <a:rPr lang="en-AU" dirty="0" smtClean="0"/>
              <a:t>Summary of what successful owners do…</a:t>
            </a:r>
            <a:endParaRPr lang="en-AU" dirty="0"/>
          </a:p>
        </p:txBody>
      </p:sp>
      <p:sp>
        <p:nvSpPr>
          <p:cNvPr id="3" name="Content Placeholder 2"/>
          <p:cNvSpPr>
            <a:spLocks noGrp="1"/>
          </p:cNvSpPr>
          <p:nvPr>
            <p:ph idx="1"/>
          </p:nvPr>
        </p:nvSpPr>
        <p:spPr>
          <a:xfrm>
            <a:off x="1024128" y="1620253"/>
            <a:ext cx="9720073" cy="4989093"/>
          </a:xfrm>
        </p:spPr>
        <p:txBody>
          <a:bodyPr>
            <a:normAutofit fontScale="77500" lnSpcReduction="20000"/>
          </a:bodyPr>
          <a:lstStyle/>
          <a:p>
            <a:pPr lvl="0">
              <a:buFont typeface="Wingdings" panose="05000000000000000000" pitchFamily="2" charset="2"/>
              <a:buChar char="v"/>
            </a:pPr>
            <a:r>
              <a:rPr lang="en-AU" sz="2400" dirty="0" smtClean="0"/>
              <a:t> Successful </a:t>
            </a:r>
            <a:r>
              <a:rPr lang="en-AU" sz="2400" dirty="0"/>
              <a:t>Owners know that running a law firm is a business and they need to take an entrepreneurial leadership approach</a:t>
            </a:r>
          </a:p>
          <a:p>
            <a:r>
              <a:rPr lang="en-AU" sz="2400" dirty="0"/>
              <a:t> </a:t>
            </a:r>
          </a:p>
          <a:p>
            <a:pPr lvl="0">
              <a:buFont typeface="Wingdings" panose="05000000000000000000" pitchFamily="2" charset="2"/>
              <a:buChar char="v"/>
            </a:pPr>
            <a:r>
              <a:rPr lang="en-AU" sz="2400" dirty="0"/>
              <a:t>They know themselves – their strengths and weaknesses – and supplement weaknesses with access to expert knowledge – from a range of sources</a:t>
            </a:r>
          </a:p>
          <a:p>
            <a:r>
              <a:rPr lang="en-AU" sz="2400" dirty="0"/>
              <a:t> </a:t>
            </a:r>
          </a:p>
          <a:p>
            <a:pPr lvl="0">
              <a:buFont typeface="Wingdings" panose="05000000000000000000" pitchFamily="2" charset="2"/>
              <a:buChar char="v"/>
            </a:pPr>
            <a:r>
              <a:rPr lang="en-AU" sz="2400" dirty="0" smtClean="0"/>
              <a:t> Successful </a:t>
            </a:r>
            <a:r>
              <a:rPr lang="en-AU" sz="2400" dirty="0"/>
              <a:t>Owners view their law firms as ‘works in progress’, in which there are always opportunities for development and improvement, as well as finding the best response potential adversity.  </a:t>
            </a:r>
          </a:p>
          <a:p>
            <a:r>
              <a:rPr lang="en-AU" sz="2400" dirty="0"/>
              <a:t> </a:t>
            </a:r>
          </a:p>
          <a:p>
            <a:pPr lvl="0">
              <a:buFont typeface="Wingdings" panose="05000000000000000000" pitchFamily="2" charset="2"/>
              <a:buChar char="v"/>
            </a:pPr>
            <a:r>
              <a:rPr lang="en-AU" sz="2400" dirty="0" smtClean="0"/>
              <a:t> Successful </a:t>
            </a:r>
            <a:r>
              <a:rPr lang="en-AU" sz="2400" dirty="0"/>
              <a:t>Owners use IT innovatively to adapt to adverse circumstances and create new opportunities to extend the reach of the law firm into new territory to access (and retain) good staff; clients and new practice areas</a:t>
            </a:r>
          </a:p>
          <a:p>
            <a:r>
              <a:rPr lang="en-AU" sz="2400" dirty="0"/>
              <a:t> </a:t>
            </a:r>
          </a:p>
          <a:p>
            <a:pPr lvl="0">
              <a:buFont typeface="Wingdings" panose="05000000000000000000" pitchFamily="2" charset="2"/>
              <a:buChar char="v"/>
            </a:pPr>
            <a:r>
              <a:rPr lang="en-AU" sz="2400" dirty="0" smtClean="0"/>
              <a:t> Successful </a:t>
            </a:r>
            <a:r>
              <a:rPr lang="en-AU" sz="2400" dirty="0"/>
              <a:t>Owners know the power they have over creating a positive law firm culture to protect and value relationships including partners, legal staff and clients. </a:t>
            </a:r>
          </a:p>
          <a:p>
            <a:endParaRPr lang="en-AU" dirty="0"/>
          </a:p>
        </p:txBody>
      </p:sp>
    </p:spTree>
    <p:extLst>
      <p:ext uri="{BB962C8B-B14F-4D97-AF65-F5344CB8AC3E}">
        <p14:creationId xmlns:p14="http://schemas.microsoft.com/office/powerpoint/2010/main" val="1080325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Preparing for the future…</a:t>
            </a:r>
            <a:endParaRPr lang="en-AU" dirty="0"/>
          </a:p>
        </p:txBody>
      </p:sp>
      <p:sp>
        <p:nvSpPr>
          <p:cNvPr id="3" name="Content Placeholder 2"/>
          <p:cNvSpPr>
            <a:spLocks noGrp="1"/>
          </p:cNvSpPr>
          <p:nvPr>
            <p:ph idx="1"/>
          </p:nvPr>
        </p:nvSpPr>
        <p:spPr/>
        <p:txBody>
          <a:bodyPr/>
          <a:lstStyle/>
          <a:p>
            <a:pPr marL="457200" indent="-457200">
              <a:buFont typeface="+mj-lt"/>
              <a:buAutoNum type="arabicPeriod"/>
            </a:pPr>
            <a:r>
              <a:rPr lang="en-AU" dirty="0" smtClean="0"/>
              <a:t>Focus on entrepreneurial responsiveness (dealing with risk &amp; uncertainty)</a:t>
            </a:r>
          </a:p>
          <a:p>
            <a:pPr marL="457200" indent="-457200">
              <a:buFont typeface="+mj-lt"/>
              <a:buAutoNum type="arabicPeriod"/>
            </a:pPr>
            <a:r>
              <a:rPr lang="en-AU" dirty="0" smtClean="0"/>
              <a:t>Take a proactive approach to risk management</a:t>
            </a:r>
          </a:p>
          <a:p>
            <a:pPr marL="457200" indent="-457200">
              <a:buFont typeface="+mj-lt"/>
              <a:buAutoNum type="arabicPeriod"/>
            </a:pPr>
            <a:r>
              <a:rPr lang="en-AU" dirty="0" smtClean="0"/>
              <a:t>Foster insight and ingenuity – keeping alert to what’s on the horizon</a:t>
            </a:r>
          </a:p>
          <a:p>
            <a:pPr marL="457200" indent="-457200">
              <a:buFont typeface="+mj-lt"/>
              <a:buAutoNum type="arabicPeriod"/>
            </a:pPr>
            <a:r>
              <a:rPr lang="en-AU" dirty="0" smtClean="0"/>
              <a:t>Exercising leadership in the firm – dealing with adversity, adapting, creating calmness and authority, communicating</a:t>
            </a:r>
          </a:p>
          <a:p>
            <a:pPr marL="0" indent="0">
              <a:buNone/>
            </a:pPr>
            <a:endParaRPr lang="en-AU" dirty="0"/>
          </a:p>
        </p:txBody>
      </p:sp>
    </p:spTree>
    <p:extLst>
      <p:ext uri="{BB962C8B-B14F-4D97-AF65-F5344CB8AC3E}">
        <p14:creationId xmlns:p14="http://schemas.microsoft.com/office/powerpoint/2010/main" val="1538049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pic>
        <p:nvPicPr>
          <p:cNvPr id="4" name="irc_mi" descr="Image result for picture of king canute">
            <a:hlinkClick r:id="rId3"/>
          </p:cNvPr>
          <p:cNvPicPr>
            <a:picLocks noGrp="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545432" y="1684421"/>
            <a:ext cx="6689557" cy="6031832"/>
          </a:xfrm>
          <a:prstGeom prst="rect">
            <a:avLst/>
          </a:prstGeom>
          <a:noFill/>
          <a:ln>
            <a:noFill/>
          </a:ln>
        </p:spPr>
      </p:pic>
      <p:pic>
        <p:nvPicPr>
          <p:cNvPr id="5" name="Picture 4" descr="Image result for woman in the sea">
            <a:hlinkClick r:id="rId5" tgtFrame="&quot;_blank&quot;"/>
          </p:cNvPr>
          <p:cNvPicPr/>
          <p:nvPr/>
        </p:nvPicPr>
        <p:blipFill>
          <a:blip r:embed="rId6">
            <a:extLst>
              <a:ext uri="{28A0092B-C50C-407E-A947-70E740481C1C}">
                <a14:useLocalDpi xmlns:a14="http://schemas.microsoft.com/office/drawing/2010/main" val="0"/>
              </a:ext>
            </a:extLst>
          </a:blip>
          <a:srcRect/>
          <a:stretch>
            <a:fillRect/>
          </a:stretch>
        </p:blipFill>
        <p:spPr bwMode="auto">
          <a:xfrm>
            <a:off x="5342021" y="1"/>
            <a:ext cx="6464968" cy="4684294"/>
          </a:xfrm>
          <a:prstGeom prst="rect">
            <a:avLst/>
          </a:prstGeom>
          <a:noFill/>
          <a:ln>
            <a:noFill/>
          </a:ln>
        </p:spPr>
      </p:pic>
    </p:spTree>
    <p:extLst>
      <p:ext uri="{BB962C8B-B14F-4D97-AF65-F5344CB8AC3E}">
        <p14:creationId xmlns:p14="http://schemas.microsoft.com/office/powerpoint/2010/main" val="701815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Successful country law firm owners</a:t>
            </a:r>
            <a:endParaRPr lang="en-AU" dirty="0"/>
          </a:p>
        </p:txBody>
      </p:sp>
      <p:sp>
        <p:nvSpPr>
          <p:cNvPr id="3" name="Subtitle 2"/>
          <p:cNvSpPr>
            <a:spLocks noGrp="1"/>
          </p:cNvSpPr>
          <p:nvPr>
            <p:ph type="subTitle" idx="1"/>
          </p:nvPr>
        </p:nvSpPr>
        <p:spPr/>
        <p:txBody>
          <a:bodyPr/>
          <a:lstStyle/>
          <a:p>
            <a:r>
              <a:rPr lang="en-AU" dirty="0" smtClean="0"/>
              <a:t>New South Wales Women Lawyers Association 29 September 2017</a:t>
            </a:r>
            <a:endParaRPr lang="en-AU" dirty="0"/>
          </a:p>
        </p:txBody>
      </p:sp>
    </p:spTree>
    <p:extLst>
      <p:ext uri="{BB962C8B-B14F-4D97-AF65-F5344CB8AC3E}">
        <p14:creationId xmlns:p14="http://schemas.microsoft.com/office/powerpoint/2010/main" val="1293749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Successful?</a:t>
            </a:r>
            <a:endParaRPr lang="en-AU" dirty="0"/>
          </a:p>
        </p:txBody>
      </p:sp>
      <p:sp>
        <p:nvSpPr>
          <p:cNvPr id="3" name="Content Placeholder 2"/>
          <p:cNvSpPr>
            <a:spLocks noGrp="1"/>
          </p:cNvSpPr>
          <p:nvPr>
            <p:ph idx="1"/>
          </p:nvPr>
        </p:nvSpPr>
        <p:spPr/>
        <p:txBody>
          <a:bodyPr/>
          <a:lstStyle/>
          <a:p>
            <a:pPr lvl="0">
              <a:buFont typeface="Wingdings" panose="05000000000000000000" pitchFamily="2" charset="2"/>
              <a:buChar char="v"/>
            </a:pPr>
            <a:r>
              <a:rPr lang="en-AU" sz="2400" dirty="0" smtClean="0"/>
              <a:t> sustained or has continuity</a:t>
            </a:r>
            <a:endParaRPr lang="en-AU" sz="2400" dirty="0"/>
          </a:p>
          <a:p>
            <a:pPr lvl="0">
              <a:buFont typeface="Wingdings" panose="05000000000000000000" pitchFamily="2" charset="2"/>
              <a:buChar char="v"/>
            </a:pPr>
            <a:r>
              <a:rPr lang="en-AU" sz="2400" dirty="0" smtClean="0"/>
              <a:t> profitable</a:t>
            </a:r>
            <a:endParaRPr lang="en-AU" sz="2400" dirty="0"/>
          </a:p>
          <a:p>
            <a:pPr lvl="0">
              <a:buFont typeface="Wingdings" panose="05000000000000000000" pitchFamily="2" charset="2"/>
              <a:buChar char="v"/>
            </a:pPr>
            <a:r>
              <a:rPr lang="en-AU" sz="2400" dirty="0" smtClean="0"/>
              <a:t> attracts and develops staff </a:t>
            </a:r>
            <a:r>
              <a:rPr lang="en-AU" sz="2400" dirty="0"/>
              <a:t>and clients</a:t>
            </a:r>
          </a:p>
          <a:p>
            <a:pPr lvl="0">
              <a:buFont typeface="Wingdings" panose="05000000000000000000" pitchFamily="2" charset="2"/>
              <a:buChar char="v"/>
            </a:pPr>
            <a:r>
              <a:rPr lang="en-AU" sz="2400" dirty="0" smtClean="0"/>
              <a:t> adaptable to a changing environment</a:t>
            </a:r>
            <a:endParaRPr lang="en-AU" sz="2400" dirty="0"/>
          </a:p>
          <a:p>
            <a:pPr lvl="0">
              <a:buFont typeface="Wingdings" panose="05000000000000000000" pitchFamily="2" charset="2"/>
              <a:buChar char="v"/>
            </a:pPr>
            <a:r>
              <a:rPr lang="en-AU" sz="2400" dirty="0" smtClean="0"/>
              <a:t> positive work culture  </a:t>
            </a:r>
            <a:endParaRPr lang="en-AU" sz="2400" dirty="0"/>
          </a:p>
          <a:p>
            <a:endParaRPr lang="en-AU" dirty="0"/>
          </a:p>
        </p:txBody>
      </p:sp>
    </p:spTree>
    <p:extLst>
      <p:ext uri="{BB962C8B-B14F-4D97-AF65-F5344CB8AC3E}">
        <p14:creationId xmlns:p14="http://schemas.microsoft.com/office/powerpoint/2010/main" val="211369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69443"/>
          </a:xfrm>
        </p:spPr>
        <p:txBody>
          <a:bodyPr/>
          <a:lstStyle/>
          <a:p>
            <a:r>
              <a:rPr lang="en-AU" dirty="0" smtClean="0"/>
              <a:t>Profile of the profession</a:t>
            </a:r>
            <a:endParaRPr lang="en-AU" dirty="0"/>
          </a:p>
        </p:txBody>
      </p:sp>
      <p:sp>
        <p:nvSpPr>
          <p:cNvPr id="3" name="Content Placeholder 2"/>
          <p:cNvSpPr>
            <a:spLocks noGrp="1"/>
          </p:cNvSpPr>
          <p:nvPr>
            <p:ph idx="1"/>
          </p:nvPr>
        </p:nvSpPr>
        <p:spPr>
          <a:xfrm>
            <a:off x="1024128" y="1754659"/>
            <a:ext cx="9720073" cy="4554701"/>
          </a:xfrm>
        </p:spPr>
        <p:txBody>
          <a:bodyPr>
            <a:normAutofit fontScale="70000" lnSpcReduction="20000"/>
          </a:bodyPr>
          <a:lstStyle/>
          <a:p>
            <a:pPr lvl="0">
              <a:buFont typeface="Wingdings" panose="05000000000000000000" pitchFamily="2" charset="2"/>
              <a:buChar char="v"/>
            </a:pPr>
            <a:r>
              <a:rPr lang="en-AU" sz="2400" dirty="0"/>
              <a:t>P</a:t>
            </a:r>
            <a:r>
              <a:rPr lang="en-AU" sz="2400" dirty="0" smtClean="0"/>
              <a:t>rofession </a:t>
            </a:r>
            <a:r>
              <a:rPr lang="en-AU" sz="2400" dirty="0"/>
              <a:t>is </a:t>
            </a:r>
            <a:r>
              <a:rPr lang="en-AU" sz="2400" dirty="0" smtClean="0"/>
              <a:t>growing: 12% increase in </a:t>
            </a:r>
            <a:r>
              <a:rPr lang="en-AU" sz="2400" dirty="0"/>
              <a:t>the number of practising lawyers and </a:t>
            </a:r>
            <a:r>
              <a:rPr lang="en-AU" sz="2400" dirty="0" smtClean="0"/>
              <a:t>9% increase in </a:t>
            </a:r>
            <a:r>
              <a:rPr lang="en-AU" sz="2400" dirty="0"/>
              <a:t>the number of </a:t>
            </a:r>
            <a:r>
              <a:rPr lang="en-AU" sz="2400" dirty="0" smtClean="0"/>
              <a:t>firms </a:t>
            </a:r>
            <a:endParaRPr lang="en-AU" sz="2400" dirty="0"/>
          </a:p>
          <a:p>
            <a:pPr lvl="0">
              <a:buFont typeface="Wingdings" panose="05000000000000000000" pitchFamily="2" charset="2"/>
              <a:buChar char="v"/>
            </a:pPr>
            <a:r>
              <a:rPr lang="en-AU" sz="2400" dirty="0"/>
              <a:t>Since 2011 </a:t>
            </a:r>
            <a:r>
              <a:rPr lang="en-AU" sz="2400" dirty="0" smtClean="0"/>
              <a:t>300% </a:t>
            </a:r>
            <a:r>
              <a:rPr lang="en-AU" sz="2400" dirty="0"/>
              <a:t>increase in the number of firms with over 40 partners, and a 3 </a:t>
            </a:r>
            <a:r>
              <a:rPr lang="en-AU" sz="2400" dirty="0" smtClean="0"/>
              <a:t>% </a:t>
            </a:r>
            <a:r>
              <a:rPr lang="en-AU" sz="2400" dirty="0"/>
              <a:t>decrease in the number of sole </a:t>
            </a:r>
            <a:r>
              <a:rPr lang="en-AU" sz="2400" dirty="0" smtClean="0"/>
              <a:t>practitioners  </a:t>
            </a:r>
            <a:endParaRPr lang="en-AU" sz="2400" dirty="0"/>
          </a:p>
          <a:p>
            <a:pPr lvl="0">
              <a:buFont typeface="Wingdings" panose="05000000000000000000" pitchFamily="2" charset="2"/>
              <a:buChar char="v"/>
            </a:pPr>
            <a:r>
              <a:rPr lang="en-AU" sz="2400" dirty="0" smtClean="0"/>
              <a:t> Australia </a:t>
            </a:r>
            <a:r>
              <a:rPr lang="en-AU" sz="2400" dirty="0"/>
              <a:t>has 12, 483 private law firms – </a:t>
            </a:r>
            <a:endParaRPr lang="en-AU" sz="2400" dirty="0" smtClean="0"/>
          </a:p>
          <a:p>
            <a:pPr lvl="1">
              <a:buFont typeface="Wingdings" panose="05000000000000000000" pitchFamily="2" charset="2"/>
              <a:buChar char="v"/>
            </a:pPr>
            <a:r>
              <a:rPr lang="en-AU" sz="2000" dirty="0" smtClean="0"/>
              <a:t>76 % </a:t>
            </a:r>
            <a:r>
              <a:rPr lang="en-AU" sz="2000" dirty="0"/>
              <a:t>are sole </a:t>
            </a:r>
            <a:r>
              <a:rPr lang="en-AU" sz="2000" dirty="0" smtClean="0"/>
              <a:t>practitioners</a:t>
            </a:r>
          </a:p>
          <a:p>
            <a:pPr lvl="1">
              <a:buFont typeface="Wingdings" panose="05000000000000000000" pitchFamily="2" charset="2"/>
              <a:buChar char="v"/>
            </a:pPr>
            <a:r>
              <a:rPr lang="en-AU" sz="2000" dirty="0" smtClean="0"/>
              <a:t>21 % </a:t>
            </a:r>
            <a:r>
              <a:rPr lang="en-AU" sz="2000" dirty="0"/>
              <a:t>have between 2 and 10 partners </a:t>
            </a:r>
            <a:endParaRPr lang="en-AU" sz="2000" dirty="0" smtClean="0"/>
          </a:p>
          <a:p>
            <a:pPr lvl="1">
              <a:buFont typeface="Wingdings" panose="05000000000000000000" pitchFamily="2" charset="2"/>
              <a:buChar char="v"/>
            </a:pPr>
            <a:r>
              <a:rPr lang="en-AU" sz="2000" dirty="0" smtClean="0"/>
              <a:t>0.6 % </a:t>
            </a:r>
            <a:r>
              <a:rPr lang="en-AU" sz="2000" dirty="0"/>
              <a:t>have 40 or more </a:t>
            </a:r>
            <a:r>
              <a:rPr lang="en-AU" sz="2000" dirty="0" smtClean="0"/>
              <a:t>partners</a:t>
            </a:r>
            <a:endParaRPr lang="en-AU" sz="2000" dirty="0"/>
          </a:p>
          <a:p>
            <a:pPr lvl="0">
              <a:buFont typeface="Wingdings" panose="05000000000000000000" pitchFamily="2" charset="2"/>
              <a:buChar char="v"/>
            </a:pPr>
            <a:r>
              <a:rPr lang="en-AU" sz="2400" dirty="0" smtClean="0"/>
              <a:t> More </a:t>
            </a:r>
            <a:r>
              <a:rPr lang="en-AU" sz="2400" dirty="0"/>
              <a:t>than </a:t>
            </a:r>
            <a:r>
              <a:rPr lang="en-AU" sz="2400" dirty="0" smtClean="0"/>
              <a:t>50% of </a:t>
            </a:r>
            <a:r>
              <a:rPr lang="en-AU" sz="2400" dirty="0"/>
              <a:t>all solicitors practise within a capital city and </a:t>
            </a:r>
            <a:r>
              <a:rPr lang="en-AU" sz="2400" dirty="0" smtClean="0"/>
              <a:t>31% of </a:t>
            </a:r>
            <a:r>
              <a:rPr lang="en-AU" sz="2400" dirty="0"/>
              <a:t>lawyers practise in the </a:t>
            </a:r>
            <a:r>
              <a:rPr lang="en-AU" sz="2400" dirty="0" smtClean="0"/>
              <a:t>suburbs</a:t>
            </a:r>
            <a:endParaRPr lang="en-AU" sz="2400" dirty="0"/>
          </a:p>
          <a:p>
            <a:pPr lvl="0">
              <a:buFont typeface="Wingdings" panose="05000000000000000000" pitchFamily="2" charset="2"/>
              <a:buChar char="v"/>
            </a:pPr>
            <a:r>
              <a:rPr lang="en-AU" sz="2400" dirty="0" smtClean="0"/>
              <a:t>12.5% </a:t>
            </a:r>
            <a:r>
              <a:rPr lang="en-AU" sz="2400" dirty="0"/>
              <a:t>lawyers practise in a country </a:t>
            </a:r>
            <a:r>
              <a:rPr lang="en-AU" sz="2400" dirty="0" smtClean="0"/>
              <a:t>area </a:t>
            </a:r>
            <a:endParaRPr lang="en-AU" sz="2400" dirty="0"/>
          </a:p>
          <a:p>
            <a:pPr lvl="0">
              <a:buFont typeface="Wingdings" panose="05000000000000000000" pitchFamily="2" charset="2"/>
              <a:buChar char="v"/>
            </a:pPr>
            <a:r>
              <a:rPr lang="en-AU" sz="2400" dirty="0" smtClean="0"/>
              <a:t> More </a:t>
            </a:r>
            <a:r>
              <a:rPr lang="en-AU" sz="2400" dirty="0"/>
              <a:t>than </a:t>
            </a:r>
            <a:r>
              <a:rPr lang="en-AU" sz="2400" dirty="0" smtClean="0"/>
              <a:t>25% </a:t>
            </a:r>
            <a:r>
              <a:rPr lang="en-AU" sz="2400" dirty="0"/>
              <a:t>of the legal profession have been admitted for 5 years or less, with Queensland and Western Australia having the highest number of most recent </a:t>
            </a:r>
            <a:r>
              <a:rPr lang="en-AU" sz="2400" dirty="0" smtClean="0"/>
              <a:t>graduates</a:t>
            </a:r>
            <a:endParaRPr lang="en-AU" sz="2400" dirty="0"/>
          </a:p>
          <a:p>
            <a:pPr lvl="0">
              <a:buFont typeface="Wingdings" panose="05000000000000000000" pitchFamily="2" charset="2"/>
              <a:buChar char="v"/>
            </a:pPr>
            <a:r>
              <a:rPr lang="en-AU" sz="2400" dirty="0" smtClean="0"/>
              <a:t> Young </a:t>
            </a:r>
            <a:r>
              <a:rPr lang="en-AU" sz="2400" dirty="0"/>
              <a:t>lawyers are more likely to work in a city </a:t>
            </a:r>
            <a:r>
              <a:rPr lang="en-AU" sz="2400" dirty="0" smtClean="0"/>
              <a:t>practise  </a:t>
            </a:r>
            <a:endParaRPr lang="en-AU" sz="2400" dirty="0"/>
          </a:p>
          <a:p>
            <a:r>
              <a:rPr lang="en-AU" sz="2400" dirty="0"/>
              <a:t>There is also an increasing anxiety that there is an oversupply of law graduates facing employment issues in metropolitan large law firms, where recruiting has been in decline.</a:t>
            </a:r>
          </a:p>
          <a:p>
            <a:endParaRPr lang="en-AU" dirty="0"/>
          </a:p>
        </p:txBody>
      </p:sp>
    </p:spTree>
    <p:extLst>
      <p:ext uri="{BB962C8B-B14F-4D97-AF65-F5344CB8AC3E}">
        <p14:creationId xmlns:p14="http://schemas.microsoft.com/office/powerpoint/2010/main" val="4192379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dirty="0"/>
          </a:p>
        </p:txBody>
      </p:sp>
      <p:pic>
        <p:nvPicPr>
          <p:cNvPr id="4" name="irc_mi" descr="Image result for picture of king canute">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1024128" y="818147"/>
            <a:ext cx="9852419" cy="5630779"/>
          </a:xfrm>
          <a:prstGeom prst="rect">
            <a:avLst/>
          </a:prstGeom>
          <a:noFill/>
          <a:ln>
            <a:noFill/>
          </a:ln>
        </p:spPr>
      </p:pic>
    </p:spTree>
    <p:extLst>
      <p:ext uri="{BB962C8B-B14F-4D97-AF65-F5344CB8AC3E}">
        <p14:creationId xmlns:p14="http://schemas.microsoft.com/office/powerpoint/2010/main" val="2591267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What are characteristics of successful law firm owners?</a:t>
            </a:r>
            <a:endParaRPr lang="en-AU"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AU" dirty="0" smtClean="0"/>
              <a:t>Conversations with over 60 lawyers (more recently including law graduates, judges, policy-makers)</a:t>
            </a:r>
          </a:p>
          <a:p>
            <a:pPr>
              <a:buFont typeface="Wingdings" panose="05000000000000000000" pitchFamily="2" charset="2"/>
              <a:buChar char="v"/>
            </a:pPr>
            <a:r>
              <a:rPr lang="en-AU" dirty="0" smtClean="0"/>
              <a:t>Faced adversity, catastrophe and disaster</a:t>
            </a:r>
          </a:p>
          <a:p>
            <a:pPr>
              <a:buFont typeface="Wingdings" panose="05000000000000000000" pitchFamily="2" charset="2"/>
              <a:buChar char="v"/>
            </a:pPr>
            <a:r>
              <a:rPr lang="en-AU" dirty="0" smtClean="0"/>
              <a:t>Emerged stronger</a:t>
            </a:r>
          </a:p>
          <a:p>
            <a:pPr>
              <a:buFont typeface="Wingdings" panose="05000000000000000000" pitchFamily="2" charset="2"/>
              <a:buChar char="v"/>
            </a:pPr>
            <a:endParaRPr lang="en-AU" dirty="0"/>
          </a:p>
          <a:p>
            <a:pPr marL="0" indent="0">
              <a:buNone/>
            </a:pPr>
            <a:endParaRPr lang="en-AU" dirty="0" smtClean="0"/>
          </a:p>
          <a:p>
            <a:pPr>
              <a:buFont typeface="Wingdings" panose="05000000000000000000" pitchFamily="2" charset="2"/>
              <a:buChar char="v"/>
            </a:pPr>
            <a:endParaRPr lang="en-AU" dirty="0"/>
          </a:p>
        </p:txBody>
      </p:sp>
    </p:spTree>
    <p:extLst>
      <p:ext uri="{BB962C8B-B14F-4D97-AF65-F5344CB8AC3E}">
        <p14:creationId xmlns:p14="http://schemas.microsoft.com/office/powerpoint/2010/main" val="133824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i="1" dirty="0" smtClean="0"/>
              <a:t>‘Our backs were against the wall’</a:t>
            </a:r>
            <a:endParaRPr lang="en-AU" i="1" dirty="0"/>
          </a:p>
        </p:txBody>
      </p:sp>
      <p:sp>
        <p:nvSpPr>
          <p:cNvPr id="3" name="Content Placeholder 2"/>
          <p:cNvSpPr>
            <a:spLocks noGrp="1"/>
          </p:cNvSpPr>
          <p:nvPr>
            <p:ph idx="1"/>
          </p:nvPr>
        </p:nvSpPr>
        <p:spPr/>
        <p:txBody>
          <a:bodyPr>
            <a:normAutofit fontScale="92500"/>
          </a:bodyPr>
          <a:lstStyle/>
          <a:p>
            <a:r>
              <a:rPr lang="en-AU" sz="2400" i="1" dirty="0"/>
              <a:t>The partners and I over a ten year period turned the firm around.  We went from strength to strength.  Our backs were against the wall.  It turned out one of the partners had been embezzling money.  We had a lot of difficulties… regulatory.  It was a lot to go through…  </a:t>
            </a:r>
            <a:endParaRPr lang="en-AU" sz="2400" i="1" dirty="0" smtClean="0"/>
          </a:p>
          <a:p>
            <a:r>
              <a:rPr lang="en-AU" sz="2400" i="1" dirty="0" smtClean="0"/>
              <a:t>We </a:t>
            </a:r>
            <a:r>
              <a:rPr lang="en-AU" sz="2400" i="1" dirty="0"/>
              <a:t>had to build something against other firms.  We had a combination of factors.  First that we had a brilliant consultant from the city who had left a legal practice and started out as an innovative consultant.  Secondly, we took it on as a personal quest.  Thirdly, one of the partners in the law firm was very supportive of it.  Without them, we wouldn’t have been able to do it.  The Consultant brought in major changes – turned everything upside down.  It was like that for five years – very innovative stuff.  </a:t>
            </a:r>
            <a:endParaRPr lang="en-AU" sz="2400" dirty="0"/>
          </a:p>
          <a:p>
            <a:endParaRPr lang="en-AU" dirty="0"/>
          </a:p>
        </p:txBody>
      </p:sp>
    </p:spTree>
    <p:extLst>
      <p:ext uri="{BB962C8B-B14F-4D97-AF65-F5344CB8AC3E}">
        <p14:creationId xmlns:p14="http://schemas.microsoft.com/office/powerpoint/2010/main" val="3284446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86609" cy="1499616"/>
          </a:xfrm>
        </p:spPr>
        <p:txBody>
          <a:bodyPr/>
          <a:lstStyle/>
          <a:p>
            <a:r>
              <a:rPr lang="en-AU" dirty="0" smtClean="0"/>
              <a:t>The rise and fall and rise again</a:t>
            </a:r>
            <a:endParaRPr lang="en-AU" dirty="0"/>
          </a:p>
        </p:txBody>
      </p:sp>
      <p:pic>
        <p:nvPicPr>
          <p:cNvPr id="4" name="Content Placeholder 3" descr="Image result for sigmoid curve business"/>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27020" y="2286000"/>
            <a:ext cx="5714098" cy="4022725"/>
          </a:xfrm>
          <a:prstGeom prst="rect">
            <a:avLst/>
          </a:prstGeom>
          <a:noFill/>
          <a:ln>
            <a:noFill/>
          </a:ln>
        </p:spPr>
      </p:pic>
    </p:spTree>
    <p:extLst>
      <p:ext uri="{BB962C8B-B14F-4D97-AF65-F5344CB8AC3E}">
        <p14:creationId xmlns:p14="http://schemas.microsoft.com/office/powerpoint/2010/main" val="4018949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power of the owner</a:t>
            </a:r>
            <a:endParaRPr lang="en-AU"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AU" dirty="0" smtClean="0"/>
              <a:t>‘Success’ – about the Owner’s intelligence when it comes to dealing with people…</a:t>
            </a:r>
          </a:p>
          <a:p>
            <a:pPr marL="457200" indent="-457200">
              <a:buFont typeface="+mj-lt"/>
              <a:buAutoNum type="arabicPeriod"/>
            </a:pPr>
            <a:r>
              <a:rPr lang="en-AU" dirty="0" smtClean="0"/>
              <a:t>They know themselves</a:t>
            </a:r>
          </a:p>
          <a:p>
            <a:pPr marL="457200" indent="-457200">
              <a:buFont typeface="+mj-lt"/>
              <a:buAutoNum type="arabicPeriod"/>
            </a:pPr>
            <a:r>
              <a:rPr lang="en-AU" dirty="0" smtClean="0"/>
              <a:t>They take time to understand their staff</a:t>
            </a:r>
          </a:p>
          <a:p>
            <a:pPr marL="457200" indent="-457200">
              <a:buFont typeface="+mj-lt"/>
              <a:buAutoNum type="arabicPeriod"/>
            </a:pPr>
            <a:r>
              <a:rPr lang="en-AU" dirty="0" smtClean="0"/>
              <a:t>They understand and have empathy for their clients</a:t>
            </a:r>
            <a:endParaRPr lang="en-AU" dirty="0"/>
          </a:p>
        </p:txBody>
      </p:sp>
    </p:spTree>
    <p:extLst>
      <p:ext uri="{BB962C8B-B14F-4D97-AF65-F5344CB8AC3E}">
        <p14:creationId xmlns:p14="http://schemas.microsoft.com/office/powerpoint/2010/main" val="1576123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Integral</Template>
  <TotalTime>125</TotalTime>
  <Words>2194</Words>
  <Application>Microsoft Office PowerPoint</Application>
  <PresentationFormat>Custom</PresentationFormat>
  <Paragraphs>168</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Integral</vt:lpstr>
      <vt:lpstr>Successful country law firm owners</vt:lpstr>
      <vt:lpstr>Four things to talk about</vt:lpstr>
      <vt:lpstr>Successful?</vt:lpstr>
      <vt:lpstr>Profile of the profession</vt:lpstr>
      <vt:lpstr>PowerPoint Presentation</vt:lpstr>
      <vt:lpstr>What are characteristics of successful law firm owners?</vt:lpstr>
      <vt:lpstr>‘Our backs were against the wall’</vt:lpstr>
      <vt:lpstr>The rise and fall and rise again</vt:lpstr>
      <vt:lpstr>The power of the owner</vt:lpstr>
      <vt:lpstr>successful lawyer v successful owner</vt:lpstr>
      <vt:lpstr>PowerPoint Presentation</vt:lpstr>
      <vt:lpstr>‘If you are crap at something – then don’t do it!’</vt:lpstr>
      <vt:lpstr>‘I hate the busy lawyer syndrome!’</vt:lpstr>
      <vt:lpstr>Legal education doesn’t prepare you! (I’m sorry…)</vt:lpstr>
      <vt:lpstr>Owners as leader</vt:lpstr>
      <vt:lpstr>Owners in action</vt:lpstr>
      <vt:lpstr>Back in 1996, Richard susskind said:</vt:lpstr>
      <vt:lpstr>Accessing specialists</vt:lpstr>
      <vt:lpstr>‘increases client satisfaction’</vt:lpstr>
      <vt:lpstr>‘Able to retain partners…’</vt:lpstr>
      <vt:lpstr>2. Creating a positive work culture</vt:lpstr>
      <vt:lpstr>‘good systems, bad systems’</vt:lpstr>
      <vt:lpstr>Mentoring and supervision</vt:lpstr>
      <vt:lpstr>‘I was scared…’</vt:lpstr>
      <vt:lpstr>Summary of what successful owners do…</vt:lpstr>
      <vt:lpstr>Preparing for the future…</vt:lpstr>
      <vt:lpstr>PowerPoint Presentation</vt:lpstr>
      <vt:lpstr>Successful country law firm owners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Successful country law firm owners</dc:title>
  <dc:creator>PC Administrator</dc:creator>
  <cp:lastModifiedBy>Trish Mundy</cp:lastModifiedBy>
  <cp:revision>24</cp:revision>
  <cp:lastPrinted>2017-09-28T05:54:25Z</cp:lastPrinted>
  <dcterms:created xsi:type="dcterms:W3CDTF">2017-09-28T03:56:10Z</dcterms:created>
  <dcterms:modified xsi:type="dcterms:W3CDTF">2017-10-03T02:02:33Z</dcterms:modified>
</cp:coreProperties>
</file>